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9"/>
  </p:notesMasterIdLst>
  <p:handoutMasterIdLst>
    <p:handoutMasterId r:id="rId30"/>
  </p:handoutMasterIdLst>
  <p:sldIdLst>
    <p:sldId id="256" r:id="rId3"/>
    <p:sldId id="257" r:id="rId4"/>
    <p:sldId id="345" r:id="rId5"/>
    <p:sldId id="346" r:id="rId6"/>
    <p:sldId id="348" r:id="rId7"/>
    <p:sldId id="336" r:id="rId8"/>
    <p:sldId id="258" r:id="rId9"/>
    <p:sldId id="337" r:id="rId10"/>
    <p:sldId id="323" r:id="rId11"/>
    <p:sldId id="329" r:id="rId12"/>
    <p:sldId id="259" r:id="rId13"/>
    <p:sldId id="335" r:id="rId14"/>
    <p:sldId id="341" r:id="rId15"/>
    <p:sldId id="332" r:id="rId16"/>
    <p:sldId id="333" r:id="rId17"/>
    <p:sldId id="338" r:id="rId18"/>
    <p:sldId id="354" r:id="rId19"/>
    <p:sldId id="343" r:id="rId20"/>
    <p:sldId id="339" r:id="rId21"/>
    <p:sldId id="349" r:id="rId22"/>
    <p:sldId id="340" r:id="rId23"/>
    <p:sldId id="350" r:id="rId24"/>
    <p:sldId id="322" r:id="rId25"/>
    <p:sldId id="351" r:id="rId26"/>
    <p:sldId id="352" r:id="rId27"/>
    <p:sldId id="328" r:id="rId28"/>
  </p:sldIdLst>
  <p:sldSz cx="9144000" cy="6858000" type="screen4x3"/>
  <p:notesSz cx="701675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1358" autoAdjust="0"/>
  </p:normalViewPr>
  <p:slideViewPr>
    <p:cSldViewPr snapToGrid="0" snapToObjects="1">
      <p:cViewPr varScale="1">
        <p:scale>
          <a:sx n="106" d="100"/>
          <a:sy n="106" d="100"/>
        </p:scale>
        <p:origin x="17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7072"/>
          </a:xfrm>
          <a:prstGeom prst="rect">
            <a:avLst/>
          </a:prstGeom>
        </p:spPr>
        <p:txBody>
          <a:bodyPr vert="horz" lIns="93287" tIns="46644" rIns="93287" bIns="46644" rtlCol="0"/>
          <a:lstStyle>
            <a:lvl1pPr algn="l">
              <a:defRPr sz="1200"/>
            </a:lvl1pPr>
          </a:lstStyle>
          <a:p>
            <a:endParaRPr lang="en-ZA"/>
          </a:p>
        </p:txBody>
      </p:sp>
      <p:sp>
        <p:nvSpPr>
          <p:cNvPr id="3" name="Date Placeholder 2"/>
          <p:cNvSpPr>
            <a:spLocks noGrp="1"/>
          </p:cNvSpPr>
          <p:nvPr>
            <p:ph type="dt" sz="quarter" idx="1"/>
          </p:nvPr>
        </p:nvSpPr>
        <p:spPr>
          <a:xfrm>
            <a:off x="3974534" y="0"/>
            <a:ext cx="3040592" cy="467072"/>
          </a:xfrm>
          <a:prstGeom prst="rect">
            <a:avLst/>
          </a:prstGeom>
        </p:spPr>
        <p:txBody>
          <a:bodyPr vert="horz" lIns="93287" tIns="46644" rIns="93287" bIns="46644" rtlCol="0"/>
          <a:lstStyle>
            <a:lvl1pPr algn="r">
              <a:defRPr sz="1200"/>
            </a:lvl1pPr>
          </a:lstStyle>
          <a:p>
            <a:fld id="{011DD176-561B-4D56-AE4B-528E44C69941}" type="datetimeFigureOut">
              <a:rPr lang="en-ZA" smtClean="0"/>
              <a:t>2016/11/07</a:t>
            </a:fld>
            <a:endParaRPr lang="en-ZA"/>
          </a:p>
        </p:txBody>
      </p:sp>
      <p:sp>
        <p:nvSpPr>
          <p:cNvPr id="4" name="Footer Placeholder 3"/>
          <p:cNvSpPr>
            <a:spLocks noGrp="1"/>
          </p:cNvSpPr>
          <p:nvPr>
            <p:ph type="ftr" sz="quarter" idx="2"/>
          </p:nvPr>
        </p:nvSpPr>
        <p:spPr>
          <a:xfrm>
            <a:off x="0" y="8842030"/>
            <a:ext cx="3040592" cy="467071"/>
          </a:xfrm>
          <a:prstGeom prst="rect">
            <a:avLst/>
          </a:prstGeom>
        </p:spPr>
        <p:txBody>
          <a:bodyPr vert="horz" lIns="93287" tIns="46644" rIns="93287" bIns="46644" rtlCol="0" anchor="b"/>
          <a:lstStyle>
            <a:lvl1pPr algn="l">
              <a:defRPr sz="1200"/>
            </a:lvl1pPr>
          </a:lstStyle>
          <a:p>
            <a:endParaRPr lang="en-ZA"/>
          </a:p>
        </p:txBody>
      </p:sp>
      <p:sp>
        <p:nvSpPr>
          <p:cNvPr id="5" name="Slide Number Placeholder 4"/>
          <p:cNvSpPr>
            <a:spLocks noGrp="1"/>
          </p:cNvSpPr>
          <p:nvPr>
            <p:ph type="sldNum" sz="quarter" idx="3"/>
          </p:nvPr>
        </p:nvSpPr>
        <p:spPr>
          <a:xfrm>
            <a:off x="3974534" y="8842030"/>
            <a:ext cx="3040592" cy="467071"/>
          </a:xfrm>
          <a:prstGeom prst="rect">
            <a:avLst/>
          </a:prstGeom>
        </p:spPr>
        <p:txBody>
          <a:bodyPr vert="horz" lIns="93287" tIns="46644" rIns="93287" bIns="46644" rtlCol="0" anchor="b"/>
          <a:lstStyle>
            <a:lvl1pPr algn="r">
              <a:defRPr sz="1200"/>
            </a:lvl1pPr>
          </a:lstStyle>
          <a:p>
            <a:fld id="{7C934136-8726-4AE8-84E2-4EC6B933DEEE}" type="slidenum">
              <a:rPr lang="en-ZA" smtClean="0"/>
              <a:t>‹#›</a:t>
            </a:fld>
            <a:endParaRPr lang="en-ZA"/>
          </a:p>
        </p:txBody>
      </p:sp>
    </p:spTree>
    <p:extLst>
      <p:ext uri="{BB962C8B-B14F-4D97-AF65-F5344CB8AC3E}">
        <p14:creationId xmlns:p14="http://schemas.microsoft.com/office/powerpoint/2010/main" val="1347204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7072"/>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4534" y="0"/>
            <a:ext cx="3040592" cy="467072"/>
          </a:xfrm>
          <a:prstGeom prst="rect">
            <a:avLst/>
          </a:prstGeom>
        </p:spPr>
        <p:txBody>
          <a:bodyPr vert="horz" lIns="93287" tIns="46644" rIns="93287" bIns="46644" rtlCol="0"/>
          <a:lstStyle>
            <a:lvl1pPr algn="r">
              <a:defRPr sz="1200"/>
            </a:lvl1pPr>
          </a:lstStyle>
          <a:p>
            <a:fld id="{35FB198A-BD4E-42C7-AAE2-0A12C3C96CFF}" type="datetimeFigureOut">
              <a:rPr lang="en-US" smtClean="0"/>
              <a:pPr/>
              <a:t>11/7/2016</a:t>
            </a:fld>
            <a:endParaRPr lang="en-US" dirty="0"/>
          </a:p>
        </p:txBody>
      </p:sp>
      <p:sp>
        <p:nvSpPr>
          <p:cNvPr id="4" name="Slide Image Placeholder 3"/>
          <p:cNvSpPr>
            <a:spLocks noGrp="1" noRot="1" noChangeAspect="1"/>
          </p:cNvSpPr>
          <p:nvPr>
            <p:ph type="sldImg" idx="2"/>
          </p:nvPr>
        </p:nvSpPr>
        <p:spPr>
          <a:xfrm>
            <a:off x="1414463" y="1163638"/>
            <a:ext cx="4187825" cy="3141662"/>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675" y="4480004"/>
            <a:ext cx="5613400" cy="366545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0592" cy="467071"/>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4534" y="8842030"/>
            <a:ext cx="3040592" cy="467071"/>
          </a:xfrm>
          <a:prstGeom prst="rect">
            <a:avLst/>
          </a:prstGeom>
        </p:spPr>
        <p:txBody>
          <a:bodyPr vert="horz" lIns="93287" tIns="46644" rIns="93287" bIns="46644" rtlCol="0" anchor="b"/>
          <a:lstStyle>
            <a:lvl1pPr algn="r">
              <a:defRPr sz="1200"/>
            </a:lvl1pPr>
          </a:lstStyle>
          <a:p>
            <a:fld id="{CEB70043-B2CD-417B-A75C-B12A8E64001C}" type="slidenum">
              <a:rPr lang="en-US" smtClean="0"/>
              <a:pPr/>
              <a:t>‹#›</a:t>
            </a:fld>
            <a:endParaRPr lang="en-US" dirty="0"/>
          </a:p>
        </p:txBody>
      </p:sp>
    </p:spTree>
    <p:extLst>
      <p:ext uri="{BB962C8B-B14F-4D97-AF65-F5344CB8AC3E}">
        <p14:creationId xmlns:p14="http://schemas.microsoft.com/office/powerpoint/2010/main" val="322315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EB70043-B2CD-417B-A75C-B12A8E64001C}" type="slidenum">
              <a:rPr lang="en-US" smtClean="0"/>
              <a:pPr/>
              <a:t>9</a:t>
            </a:fld>
            <a:endParaRPr lang="en-US" dirty="0"/>
          </a:p>
        </p:txBody>
      </p:sp>
    </p:spTree>
    <p:extLst>
      <p:ext uri="{BB962C8B-B14F-4D97-AF65-F5344CB8AC3E}">
        <p14:creationId xmlns:p14="http://schemas.microsoft.com/office/powerpoint/2010/main" val="129565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EB70043-B2CD-417B-A75C-B12A8E64001C}" type="slidenum">
              <a:rPr lang="en-US" smtClean="0"/>
              <a:pPr/>
              <a:t>11</a:t>
            </a:fld>
            <a:endParaRPr lang="en-US" dirty="0"/>
          </a:p>
        </p:txBody>
      </p:sp>
    </p:spTree>
    <p:extLst>
      <p:ext uri="{BB962C8B-B14F-4D97-AF65-F5344CB8AC3E}">
        <p14:creationId xmlns:p14="http://schemas.microsoft.com/office/powerpoint/2010/main" val="352187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B70043-B2CD-417B-A75C-B12A8E64001C}" type="slidenum">
              <a:rPr lang="en-US" smtClean="0"/>
              <a:pPr/>
              <a:t>23</a:t>
            </a:fld>
            <a:endParaRPr lang="en-US" dirty="0"/>
          </a:p>
        </p:txBody>
      </p:sp>
    </p:spTree>
    <p:extLst>
      <p:ext uri="{BB962C8B-B14F-4D97-AF65-F5344CB8AC3E}">
        <p14:creationId xmlns:p14="http://schemas.microsoft.com/office/powerpoint/2010/main" val="3451082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EB70043-B2CD-417B-A75C-B12A8E64001C}" type="slidenum">
              <a:rPr lang="en-US" smtClean="0"/>
              <a:pPr/>
              <a:t>25</a:t>
            </a:fld>
            <a:endParaRPr lang="en-US" dirty="0"/>
          </a:p>
        </p:txBody>
      </p:sp>
    </p:spTree>
    <p:extLst>
      <p:ext uri="{BB962C8B-B14F-4D97-AF65-F5344CB8AC3E}">
        <p14:creationId xmlns:p14="http://schemas.microsoft.com/office/powerpoint/2010/main" val="2080563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91904" y="417048"/>
            <a:ext cx="5594896"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D9F303-E2C5-AC48-8B36-F79DA87BAFFF}" type="datetimeFigureOut">
              <a:rPr lang="en-US" smtClean="0"/>
              <a:pPr/>
              <a:t>11/7/2016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807619-FEC1-8D40-8F41-04F38ED9D609}" type="slidenum">
              <a:rPr lang="en-US" smtClean="0"/>
              <a:pPr/>
              <a:t>‹#›</a:t>
            </a:fld>
            <a:endParaRPr lang="en-US" dirty="0"/>
          </a:p>
        </p:txBody>
      </p:sp>
    </p:spTree>
    <p:extLst>
      <p:ext uri="{BB962C8B-B14F-4D97-AF65-F5344CB8AC3E}">
        <p14:creationId xmlns:p14="http://schemas.microsoft.com/office/powerpoint/2010/main" val="425060777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D9F303-E2C5-AC48-8B36-F79DA87BAFFF}" type="datetimeFigureOut">
              <a:rPr lang="en-US" smtClean="0"/>
              <a:pPr/>
              <a:t>11/7/2016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807619-FEC1-8D40-8F41-04F38ED9D609}" type="slidenum">
              <a:rPr lang="en-US" smtClean="0"/>
              <a:pPr/>
              <a:t>‹#›</a:t>
            </a:fld>
            <a:endParaRPr lang="en-US" dirty="0"/>
          </a:p>
        </p:txBody>
      </p:sp>
    </p:spTree>
    <p:extLst>
      <p:ext uri="{BB962C8B-B14F-4D97-AF65-F5344CB8AC3E}">
        <p14:creationId xmlns:p14="http://schemas.microsoft.com/office/powerpoint/2010/main" val="35194984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D9F303-E2C5-AC48-8B36-F79DA87BAFFF}" type="datetimeFigureOut">
              <a:rPr lang="en-US" smtClean="0"/>
              <a:pPr/>
              <a:t>11/7/2016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807619-FEC1-8D40-8F41-04F38ED9D609}" type="slidenum">
              <a:rPr lang="en-US" smtClean="0"/>
              <a:pPr/>
              <a:t>‹#›</a:t>
            </a:fld>
            <a:endParaRPr lang="en-US" dirty="0"/>
          </a:p>
        </p:txBody>
      </p:sp>
    </p:spTree>
    <p:extLst>
      <p:ext uri="{BB962C8B-B14F-4D97-AF65-F5344CB8AC3E}">
        <p14:creationId xmlns:p14="http://schemas.microsoft.com/office/powerpoint/2010/main" val="14191330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CF1D6F-16B5-45D9-AB94-8C3F9D4BC142}" type="datetimeFigureOut">
              <a:rPr lang="en-US" smtClean="0"/>
              <a:pPr/>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2ECF9-D03A-44AA-893F-B72E9EAF05FE}" type="slidenum">
              <a:rPr lang="en-US" smtClean="0"/>
              <a:pPr/>
              <a:t>‹#›</a:t>
            </a:fld>
            <a:endParaRPr lang="en-US" dirty="0"/>
          </a:p>
        </p:txBody>
      </p:sp>
    </p:spTree>
    <p:extLst>
      <p:ext uri="{BB962C8B-B14F-4D97-AF65-F5344CB8AC3E}">
        <p14:creationId xmlns:p14="http://schemas.microsoft.com/office/powerpoint/2010/main" val="17464777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CF1D6F-16B5-45D9-AB94-8C3F9D4BC142}" type="datetimeFigureOut">
              <a:rPr lang="en-US" smtClean="0"/>
              <a:pPr/>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2ECF9-D03A-44AA-893F-B72E9EAF05FE}" type="slidenum">
              <a:rPr lang="en-US" smtClean="0"/>
              <a:pPr/>
              <a:t>‹#›</a:t>
            </a:fld>
            <a:endParaRPr lang="en-US" dirty="0"/>
          </a:p>
        </p:txBody>
      </p:sp>
    </p:spTree>
    <p:extLst>
      <p:ext uri="{BB962C8B-B14F-4D97-AF65-F5344CB8AC3E}">
        <p14:creationId xmlns:p14="http://schemas.microsoft.com/office/powerpoint/2010/main" val="36629154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CF1D6F-16B5-45D9-AB94-8C3F9D4BC142}" type="datetimeFigureOut">
              <a:rPr lang="en-US" smtClean="0"/>
              <a:pPr/>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2ECF9-D03A-44AA-893F-B72E9EAF05FE}" type="slidenum">
              <a:rPr lang="en-US" smtClean="0"/>
              <a:pPr/>
              <a:t>‹#›</a:t>
            </a:fld>
            <a:endParaRPr lang="en-US" dirty="0"/>
          </a:p>
        </p:txBody>
      </p:sp>
    </p:spTree>
    <p:extLst>
      <p:ext uri="{BB962C8B-B14F-4D97-AF65-F5344CB8AC3E}">
        <p14:creationId xmlns:p14="http://schemas.microsoft.com/office/powerpoint/2010/main" val="10730620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CF1D6F-16B5-45D9-AB94-8C3F9D4BC142}" type="datetimeFigureOut">
              <a:rPr lang="en-US" smtClean="0"/>
              <a:pPr/>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12ECF9-D03A-44AA-893F-B72E9EAF05FE}" type="slidenum">
              <a:rPr lang="en-US" smtClean="0"/>
              <a:pPr/>
              <a:t>‹#›</a:t>
            </a:fld>
            <a:endParaRPr lang="en-US" dirty="0"/>
          </a:p>
        </p:txBody>
      </p:sp>
    </p:spTree>
    <p:extLst>
      <p:ext uri="{BB962C8B-B14F-4D97-AF65-F5344CB8AC3E}">
        <p14:creationId xmlns:p14="http://schemas.microsoft.com/office/powerpoint/2010/main" val="404691791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CF1D6F-16B5-45D9-AB94-8C3F9D4BC142}" type="datetimeFigureOut">
              <a:rPr lang="en-US" smtClean="0"/>
              <a:pPr/>
              <a:t>11/7/2016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12ECF9-D03A-44AA-893F-B72E9EAF05FE}" type="slidenum">
              <a:rPr lang="en-US" smtClean="0"/>
              <a:pPr/>
              <a:t>‹#›</a:t>
            </a:fld>
            <a:endParaRPr lang="en-US" dirty="0"/>
          </a:p>
        </p:txBody>
      </p:sp>
    </p:spTree>
    <p:extLst>
      <p:ext uri="{BB962C8B-B14F-4D97-AF65-F5344CB8AC3E}">
        <p14:creationId xmlns:p14="http://schemas.microsoft.com/office/powerpoint/2010/main" val="257305195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CF1D6F-16B5-45D9-AB94-8C3F9D4BC142}" type="datetimeFigureOut">
              <a:rPr lang="en-US" smtClean="0"/>
              <a:pPr/>
              <a:t>11/7/2016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12ECF9-D03A-44AA-893F-B72E9EAF05FE}" type="slidenum">
              <a:rPr lang="en-US" smtClean="0"/>
              <a:pPr/>
              <a:t>‹#›</a:t>
            </a:fld>
            <a:endParaRPr lang="en-US" dirty="0"/>
          </a:p>
        </p:txBody>
      </p:sp>
    </p:spTree>
    <p:extLst>
      <p:ext uri="{BB962C8B-B14F-4D97-AF65-F5344CB8AC3E}">
        <p14:creationId xmlns:p14="http://schemas.microsoft.com/office/powerpoint/2010/main" val="125834874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F1D6F-16B5-45D9-AB94-8C3F9D4BC142}" type="datetimeFigureOut">
              <a:rPr lang="en-US" smtClean="0"/>
              <a:pPr/>
              <a:t>11/7/2016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12ECF9-D03A-44AA-893F-B72E9EAF05FE}" type="slidenum">
              <a:rPr lang="en-US" smtClean="0"/>
              <a:pPr/>
              <a:t>‹#›</a:t>
            </a:fld>
            <a:endParaRPr lang="en-US" dirty="0"/>
          </a:p>
        </p:txBody>
      </p:sp>
    </p:spTree>
    <p:extLst>
      <p:ext uri="{BB962C8B-B14F-4D97-AF65-F5344CB8AC3E}">
        <p14:creationId xmlns:p14="http://schemas.microsoft.com/office/powerpoint/2010/main" val="406555876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CF1D6F-16B5-45D9-AB94-8C3F9D4BC142}" type="datetimeFigureOut">
              <a:rPr lang="en-US" smtClean="0"/>
              <a:pPr/>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12ECF9-D03A-44AA-893F-B72E9EAF05FE}" type="slidenum">
              <a:rPr lang="en-US" smtClean="0"/>
              <a:pPr/>
              <a:t>‹#›</a:t>
            </a:fld>
            <a:endParaRPr lang="en-US" dirty="0"/>
          </a:p>
        </p:txBody>
      </p:sp>
    </p:spTree>
    <p:extLst>
      <p:ext uri="{BB962C8B-B14F-4D97-AF65-F5344CB8AC3E}">
        <p14:creationId xmlns:p14="http://schemas.microsoft.com/office/powerpoint/2010/main" val="28434563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D9F303-E2C5-AC48-8B36-F79DA87BAFFF}" type="datetimeFigureOut">
              <a:rPr lang="en-US" smtClean="0"/>
              <a:pPr/>
              <a:t>11/7/2016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807619-FEC1-8D40-8F41-04F38ED9D609}" type="slidenum">
              <a:rPr lang="en-US" smtClean="0"/>
              <a:pPr/>
              <a:t>‹#›</a:t>
            </a:fld>
            <a:endParaRPr lang="en-US" dirty="0"/>
          </a:p>
        </p:txBody>
      </p:sp>
    </p:spTree>
    <p:extLst>
      <p:ext uri="{BB962C8B-B14F-4D97-AF65-F5344CB8AC3E}">
        <p14:creationId xmlns:p14="http://schemas.microsoft.com/office/powerpoint/2010/main" val="78794554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CF1D6F-16B5-45D9-AB94-8C3F9D4BC142}" type="datetimeFigureOut">
              <a:rPr lang="en-US" smtClean="0"/>
              <a:pPr/>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12ECF9-D03A-44AA-893F-B72E9EAF05FE}" type="slidenum">
              <a:rPr lang="en-US" smtClean="0"/>
              <a:pPr/>
              <a:t>‹#›</a:t>
            </a:fld>
            <a:endParaRPr lang="en-US" dirty="0"/>
          </a:p>
        </p:txBody>
      </p:sp>
    </p:spTree>
    <p:extLst>
      <p:ext uri="{BB962C8B-B14F-4D97-AF65-F5344CB8AC3E}">
        <p14:creationId xmlns:p14="http://schemas.microsoft.com/office/powerpoint/2010/main" val="16767941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CF1D6F-16B5-45D9-AB94-8C3F9D4BC142}" type="datetimeFigureOut">
              <a:rPr lang="en-US" smtClean="0"/>
              <a:pPr/>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2ECF9-D03A-44AA-893F-B72E9EAF05FE}" type="slidenum">
              <a:rPr lang="en-US" smtClean="0"/>
              <a:pPr/>
              <a:t>‹#›</a:t>
            </a:fld>
            <a:endParaRPr lang="en-US" dirty="0"/>
          </a:p>
        </p:txBody>
      </p:sp>
    </p:spTree>
    <p:extLst>
      <p:ext uri="{BB962C8B-B14F-4D97-AF65-F5344CB8AC3E}">
        <p14:creationId xmlns:p14="http://schemas.microsoft.com/office/powerpoint/2010/main" val="172817392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CF1D6F-16B5-45D9-AB94-8C3F9D4BC142}" type="datetimeFigureOut">
              <a:rPr lang="en-US" smtClean="0"/>
              <a:pPr/>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2ECF9-D03A-44AA-893F-B72E9EAF05FE}" type="slidenum">
              <a:rPr lang="en-US" smtClean="0"/>
              <a:pPr/>
              <a:t>‹#›</a:t>
            </a:fld>
            <a:endParaRPr lang="en-US" dirty="0"/>
          </a:p>
        </p:txBody>
      </p:sp>
    </p:spTree>
    <p:extLst>
      <p:ext uri="{BB962C8B-B14F-4D97-AF65-F5344CB8AC3E}">
        <p14:creationId xmlns:p14="http://schemas.microsoft.com/office/powerpoint/2010/main" val="5113557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D9F303-E2C5-AC48-8B36-F79DA87BAFFF}" type="datetimeFigureOut">
              <a:rPr lang="en-US" smtClean="0"/>
              <a:pPr/>
              <a:t>11/7/2016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807619-FEC1-8D40-8F41-04F38ED9D609}" type="slidenum">
              <a:rPr lang="en-US" smtClean="0"/>
              <a:pPr/>
              <a:t>‹#›</a:t>
            </a:fld>
            <a:endParaRPr lang="en-US" dirty="0"/>
          </a:p>
        </p:txBody>
      </p:sp>
    </p:spTree>
    <p:extLst>
      <p:ext uri="{BB962C8B-B14F-4D97-AF65-F5344CB8AC3E}">
        <p14:creationId xmlns:p14="http://schemas.microsoft.com/office/powerpoint/2010/main" val="33192152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D9F303-E2C5-AC48-8B36-F79DA87BAFFF}" type="datetimeFigureOut">
              <a:rPr lang="en-US" smtClean="0"/>
              <a:pPr/>
              <a:t>11/7/2016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807619-FEC1-8D40-8F41-04F38ED9D609}" type="slidenum">
              <a:rPr lang="en-US" smtClean="0"/>
              <a:pPr/>
              <a:t>‹#›</a:t>
            </a:fld>
            <a:endParaRPr lang="en-US" dirty="0"/>
          </a:p>
        </p:txBody>
      </p:sp>
    </p:spTree>
    <p:extLst>
      <p:ext uri="{BB962C8B-B14F-4D97-AF65-F5344CB8AC3E}">
        <p14:creationId xmlns:p14="http://schemas.microsoft.com/office/powerpoint/2010/main" val="36206994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7D9F303-E2C5-AC48-8B36-F79DA87BAFFF}" type="datetimeFigureOut">
              <a:rPr lang="en-US" smtClean="0"/>
              <a:pPr/>
              <a:t>11/7/2016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807619-FEC1-8D40-8F41-04F38ED9D609}" type="slidenum">
              <a:rPr lang="en-US" smtClean="0"/>
              <a:pPr/>
              <a:t>‹#›</a:t>
            </a:fld>
            <a:endParaRPr lang="en-US" dirty="0"/>
          </a:p>
        </p:txBody>
      </p:sp>
    </p:spTree>
    <p:extLst>
      <p:ext uri="{BB962C8B-B14F-4D97-AF65-F5344CB8AC3E}">
        <p14:creationId xmlns:p14="http://schemas.microsoft.com/office/powerpoint/2010/main" val="242773853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7D9F303-E2C5-AC48-8B36-F79DA87BAFFF}" type="datetimeFigureOut">
              <a:rPr lang="en-US" smtClean="0"/>
              <a:pPr/>
              <a:t>11/7/2016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807619-FEC1-8D40-8F41-04F38ED9D609}" type="slidenum">
              <a:rPr lang="en-US" smtClean="0"/>
              <a:pPr/>
              <a:t>‹#›</a:t>
            </a:fld>
            <a:endParaRPr lang="en-US" dirty="0"/>
          </a:p>
        </p:txBody>
      </p:sp>
    </p:spTree>
    <p:extLst>
      <p:ext uri="{BB962C8B-B14F-4D97-AF65-F5344CB8AC3E}">
        <p14:creationId xmlns:p14="http://schemas.microsoft.com/office/powerpoint/2010/main" val="12144794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D9F303-E2C5-AC48-8B36-F79DA87BAFFF}" type="datetimeFigureOut">
              <a:rPr lang="en-US" smtClean="0"/>
              <a:pPr/>
              <a:t>11/7/2016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807619-FEC1-8D40-8F41-04F38ED9D609}" type="slidenum">
              <a:rPr lang="en-US" smtClean="0"/>
              <a:pPr/>
              <a:t>‹#›</a:t>
            </a:fld>
            <a:endParaRPr lang="en-US" dirty="0"/>
          </a:p>
        </p:txBody>
      </p:sp>
    </p:spTree>
    <p:extLst>
      <p:ext uri="{BB962C8B-B14F-4D97-AF65-F5344CB8AC3E}">
        <p14:creationId xmlns:p14="http://schemas.microsoft.com/office/powerpoint/2010/main" val="418202141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D9F303-E2C5-AC48-8B36-F79DA87BAFFF}" type="datetimeFigureOut">
              <a:rPr lang="en-US" smtClean="0"/>
              <a:pPr/>
              <a:t>11/7/2016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807619-FEC1-8D40-8F41-04F38ED9D609}" type="slidenum">
              <a:rPr lang="en-US" smtClean="0"/>
              <a:pPr/>
              <a:t>‹#›</a:t>
            </a:fld>
            <a:endParaRPr lang="en-US" dirty="0"/>
          </a:p>
        </p:txBody>
      </p:sp>
    </p:spTree>
    <p:extLst>
      <p:ext uri="{BB962C8B-B14F-4D97-AF65-F5344CB8AC3E}">
        <p14:creationId xmlns:p14="http://schemas.microsoft.com/office/powerpoint/2010/main" val="34676150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D9F303-E2C5-AC48-8B36-F79DA87BAFFF}" type="datetimeFigureOut">
              <a:rPr lang="en-US" smtClean="0"/>
              <a:pPr/>
              <a:t>11/7/2016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807619-FEC1-8D40-8F41-04F38ED9D609}" type="slidenum">
              <a:rPr lang="en-US" smtClean="0"/>
              <a:pPr/>
              <a:t>‹#›</a:t>
            </a:fld>
            <a:endParaRPr lang="en-US" dirty="0"/>
          </a:p>
        </p:txBody>
      </p:sp>
    </p:spTree>
    <p:extLst>
      <p:ext uri="{BB962C8B-B14F-4D97-AF65-F5344CB8AC3E}">
        <p14:creationId xmlns:p14="http://schemas.microsoft.com/office/powerpoint/2010/main" val="125085295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9441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F1D6F-16B5-45D9-AB94-8C3F9D4BC142}" type="datetimeFigureOut">
              <a:rPr lang="en-US" smtClean="0"/>
              <a:pPr/>
              <a:t>11/7/2016</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2ECF9-D03A-44AA-893F-B72E9EAF05FE}" type="slidenum">
              <a:rPr lang="en-US" smtClean="0"/>
              <a:pPr/>
              <a:t>‹#›</a:t>
            </a:fld>
            <a:endParaRPr lang="en-US" dirty="0"/>
          </a:p>
        </p:txBody>
      </p:sp>
    </p:spTree>
    <p:extLst>
      <p:ext uri="{BB962C8B-B14F-4D97-AF65-F5344CB8AC3E}">
        <p14:creationId xmlns:p14="http://schemas.microsoft.com/office/powerpoint/2010/main" val="4266793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2222696"/>
            <a:ext cx="9144000" cy="4023360"/>
          </a:xfrm>
          <a:noFill/>
        </p:spPr>
        <p:txBody>
          <a:bodyPr>
            <a:normAutofit fontScale="90000"/>
          </a:bodyPr>
          <a:lstStyle/>
          <a:p>
            <a:pPr>
              <a:defRPr/>
            </a:pPr>
            <a:r>
              <a:rPr lang="en-ZA" sz="1800" b="1" dirty="0">
                <a:latin typeface="Century Gothic" panose="020B0502020202020204" pitchFamily="34" charset="0"/>
              </a:rPr>
              <a:t/>
            </a:r>
            <a:br>
              <a:rPr lang="en-ZA" sz="1800" b="1" dirty="0">
                <a:latin typeface="Century Gothic" panose="020B0502020202020204" pitchFamily="34" charset="0"/>
              </a:rPr>
            </a:br>
            <a:r>
              <a:rPr lang="en-ZA" sz="3600" b="1" dirty="0">
                <a:latin typeface="Century Gothic" panose="020B0502020202020204" pitchFamily="34" charset="0"/>
              </a:rPr>
              <a:t>INVESTMENT IN </a:t>
            </a:r>
            <a:r>
              <a:rPr lang="en-ZA" sz="3600" b="1" dirty="0" smtClean="0">
                <a:latin typeface="Century Gothic" panose="020B0502020202020204" pitchFamily="34" charset="0"/>
              </a:rPr>
              <a:t>NAMIBIA</a:t>
            </a:r>
            <a:r>
              <a:rPr lang="en-ZA" sz="3600" b="1" dirty="0" smtClean="0">
                <a:latin typeface="Century Gothic" panose="020B0502020202020204" pitchFamily="34" charset="0"/>
              </a:rPr>
              <a:t/>
            </a:r>
            <a:br>
              <a:rPr lang="en-ZA" sz="3600" b="1" dirty="0" smtClean="0">
                <a:latin typeface="Century Gothic" panose="020B0502020202020204" pitchFamily="34" charset="0"/>
              </a:rPr>
            </a:br>
            <a:r>
              <a:rPr lang="en-ZA" sz="3600" dirty="0" smtClean="0">
                <a:latin typeface="Century Gothic" panose="020B0502020202020204" pitchFamily="34" charset="0"/>
              </a:rPr>
              <a:t>Energy Diversification opportunities</a:t>
            </a:r>
            <a:r>
              <a:rPr lang="en-ZA" b="1" dirty="0">
                <a:latin typeface="Century Gothic" panose="020B0502020202020204" pitchFamily="34" charset="0"/>
              </a:rPr>
              <a:t/>
            </a:r>
            <a:br>
              <a:rPr lang="en-ZA" b="1" dirty="0">
                <a:latin typeface="Century Gothic" panose="020B0502020202020204" pitchFamily="34" charset="0"/>
              </a:rPr>
            </a:br>
            <a:r>
              <a:rPr lang="en-ZA" sz="2700" b="1" noProof="0" dirty="0">
                <a:latin typeface="Century Gothic" panose="020B0502020202020204" pitchFamily="34" charset="0"/>
              </a:rPr>
              <a:t/>
            </a:r>
            <a:br>
              <a:rPr lang="en-ZA" sz="2700" b="1" noProof="0" dirty="0">
                <a:latin typeface="Century Gothic" panose="020B0502020202020204" pitchFamily="34" charset="0"/>
              </a:rPr>
            </a:br>
            <a:r>
              <a:rPr lang="en-GB" sz="3100" b="1" dirty="0" smtClean="0">
                <a:latin typeface="Century Gothic" panose="020B0502020202020204" pitchFamily="34" charset="0"/>
              </a:rPr>
              <a:t>Obeth Mbuipaha Kandjoze</a:t>
            </a:r>
            <a:r>
              <a:rPr lang="en-GB" sz="3100" b="1" dirty="0">
                <a:latin typeface="Century Gothic" panose="020B0502020202020204" pitchFamily="34" charset="0"/>
              </a:rPr>
              <a:t/>
            </a:r>
            <a:br>
              <a:rPr lang="en-GB" sz="3100" b="1" dirty="0">
                <a:latin typeface="Century Gothic" panose="020B0502020202020204" pitchFamily="34" charset="0"/>
              </a:rPr>
            </a:br>
            <a:r>
              <a:rPr lang="en-GB" sz="2200" b="1" dirty="0" smtClean="0">
                <a:latin typeface="Century Gothic" panose="020B0502020202020204" pitchFamily="34" charset="0"/>
              </a:rPr>
              <a:t>Minister of Mines </a:t>
            </a:r>
            <a:r>
              <a:rPr lang="en-GB" sz="2200" b="1" dirty="0">
                <a:latin typeface="Century Gothic" panose="020B0502020202020204" pitchFamily="34" charset="0"/>
              </a:rPr>
              <a:t>and Energy</a:t>
            </a:r>
            <a:br>
              <a:rPr lang="en-GB" sz="2200" b="1" dirty="0">
                <a:latin typeface="Century Gothic" panose="020B0502020202020204" pitchFamily="34" charset="0"/>
              </a:rPr>
            </a:br>
            <a:r>
              <a:rPr lang="en-GB" sz="2200" b="1" dirty="0">
                <a:latin typeface="Century Gothic" panose="020B0502020202020204" pitchFamily="34" charset="0"/>
              </a:rPr>
              <a:t>Republic of Namibia </a:t>
            </a:r>
            <a:r>
              <a:rPr lang="en-GB" sz="2200" b="1" dirty="0" smtClean="0">
                <a:latin typeface="Century Gothic" panose="020B0502020202020204" pitchFamily="34" charset="0"/>
              </a:rPr>
              <a:t/>
            </a:r>
            <a:br>
              <a:rPr lang="en-GB" sz="2200" b="1" dirty="0" smtClean="0">
                <a:latin typeface="Century Gothic" panose="020B0502020202020204" pitchFamily="34" charset="0"/>
              </a:rPr>
            </a:br>
            <a:r>
              <a:rPr lang="en-GB" sz="2200" b="1" dirty="0" smtClean="0">
                <a:latin typeface="Century Gothic" panose="020B0502020202020204" pitchFamily="34" charset="0"/>
              </a:rPr>
              <a:t/>
            </a:r>
            <a:br>
              <a:rPr lang="en-GB" sz="2200" b="1" dirty="0" smtClean="0">
                <a:latin typeface="Century Gothic" panose="020B0502020202020204" pitchFamily="34" charset="0"/>
              </a:rPr>
            </a:br>
            <a:r>
              <a:rPr lang="en-GB" sz="2200" b="1" dirty="0" smtClean="0">
                <a:latin typeface="Century Gothic" panose="020B0502020202020204" pitchFamily="34" charset="0"/>
              </a:rPr>
              <a:t>09 November 2016 </a:t>
            </a:r>
            <a:br>
              <a:rPr lang="en-GB" sz="2200" b="1" dirty="0" smtClean="0">
                <a:latin typeface="Century Gothic" panose="020B0502020202020204" pitchFamily="34" charset="0"/>
              </a:rPr>
            </a:br>
            <a:r>
              <a:rPr lang="en-GB" sz="3600" b="1" dirty="0">
                <a:latin typeface="Century Gothic" panose="020B0502020202020204" pitchFamily="34" charset="0"/>
              </a:rPr>
              <a:t/>
            </a:r>
            <a:br>
              <a:rPr lang="en-GB" sz="3600" b="1" dirty="0">
                <a:latin typeface="Century Gothic" panose="020B0502020202020204" pitchFamily="34" charset="0"/>
              </a:rPr>
            </a:br>
            <a:r>
              <a:rPr lang="en-GB" sz="2700" b="1" dirty="0">
                <a:latin typeface="Century Gothic" panose="020B0502020202020204" pitchFamily="34" charset="0"/>
              </a:rPr>
              <a:t/>
            </a:r>
            <a:br>
              <a:rPr lang="en-GB" sz="2700" b="1" dirty="0">
                <a:latin typeface="Century Gothic" panose="020B0502020202020204" pitchFamily="34" charset="0"/>
              </a:rPr>
            </a:br>
            <a:r>
              <a:rPr lang="en-GB" sz="3600" dirty="0"/>
              <a:t/>
            </a:r>
            <a:br>
              <a:rPr lang="en-GB" sz="3600" dirty="0"/>
            </a:br>
            <a:r>
              <a:rPr lang="en-ZA" sz="3600" b="1" dirty="0">
                <a:latin typeface="Century Gothic" panose="020B0502020202020204" pitchFamily="34" charset="0"/>
              </a:rPr>
              <a:t/>
            </a:r>
            <a:br>
              <a:rPr lang="en-ZA" sz="3600" b="1" dirty="0">
                <a:latin typeface="Century Gothic" panose="020B0502020202020204" pitchFamily="34" charset="0"/>
              </a:rPr>
            </a:br>
            <a:endParaRPr lang="en-ZA" b="1" noProof="0" dirty="0">
              <a:latin typeface="Century Gothic" panose="020B0502020202020204" pitchFamily="34" charset="0"/>
            </a:endParaRPr>
          </a:p>
        </p:txBody>
      </p:sp>
    </p:spTree>
    <p:extLst>
      <p:ext uri="{BB962C8B-B14F-4D97-AF65-F5344CB8AC3E}">
        <p14:creationId xmlns:p14="http://schemas.microsoft.com/office/powerpoint/2010/main" val="258403196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838" y="274637"/>
            <a:ext cx="7020961" cy="1463627"/>
          </a:xfrm>
        </p:spPr>
        <p:txBody>
          <a:bodyPr/>
          <a:lstStyle/>
          <a:p>
            <a:pPr algn="l"/>
            <a:r>
              <a:rPr lang="en-ZA" sz="2800" dirty="0" smtClean="0"/>
              <a:t/>
            </a:r>
            <a:br>
              <a:rPr lang="en-ZA" sz="2800" dirty="0" smtClean="0"/>
            </a:br>
            <a:r>
              <a:rPr lang="en-ZA" sz="2800" dirty="0" smtClean="0"/>
              <a:t/>
            </a:r>
            <a:br>
              <a:rPr lang="en-ZA" sz="2800" dirty="0" smtClean="0"/>
            </a:br>
            <a:r>
              <a:rPr lang="en-ZA" sz="2800" dirty="0" smtClean="0"/>
              <a:t> Structure </a:t>
            </a:r>
            <a:r>
              <a:rPr lang="en-ZA" sz="2800" dirty="0" smtClean="0"/>
              <a:t>of the Electricity Supply Industry </a:t>
            </a:r>
            <a:endParaRPr lang="en-ZA" sz="2800" dirty="0"/>
          </a:p>
        </p:txBody>
      </p:sp>
      <p:pic>
        <p:nvPicPr>
          <p:cNvPr id="5" name="Content Placeholder 4" descr="C:\Users\uli\AppData\Local\Microsoft\Windows\INetCacheContent.Word\namibia esi structure 20160929.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6994" y="2254313"/>
            <a:ext cx="8274867" cy="4499572"/>
          </a:xfrm>
          <a:prstGeom prst="rect">
            <a:avLst/>
          </a:prstGeom>
          <a:noFill/>
          <a:ln>
            <a:noFill/>
          </a:ln>
        </p:spPr>
      </p:pic>
    </p:spTree>
    <p:extLst>
      <p:ext uri="{BB962C8B-B14F-4D97-AF65-F5344CB8AC3E}">
        <p14:creationId xmlns:p14="http://schemas.microsoft.com/office/powerpoint/2010/main" val="27931016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629624" y="236422"/>
            <a:ext cx="7224666" cy="151166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200" b="1" dirty="0"/>
          </a:p>
          <a:p>
            <a:endParaRPr lang="en-US" sz="3600" b="1" dirty="0" smtClean="0"/>
          </a:p>
          <a:p>
            <a:pPr algn="l"/>
            <a:r>
              <a:rPr lang="en-US" sz="2800" dirty="0" smtClean="0"/>
              <a:t>Namibia’s </a:t>
            </a:r>
            <a:r>
              <a:rPr lang="en-US" sz="2800" dirty="0"/>
              <a:t>Electricity </a:t>
            </a:r>
            <a:r>
              <a:rPr lang="en-US" sz="2800" dirty="0" smtClean="0"/>
              <a:t>Existing Supply</a:t>
            </a:r>
            <a:endParaRPr lang="en-US" sz="2800" dirty="0"/>
          </a:p>
        </p:txBody>
      </p:sp>
      <p:grpSp>
        <p:nvGrpSpPr>
          <p:cNvPr id="4" name="Group 3"/>
          <p:cNvGrpSpPr/>
          <p:nvPr/>
        </p:nvGrpSpPr>
        <p:grpSpPr>
          <a:xfrm>
            <a:off x="1135626" y="1786352"/>
            <a:ext cx="8031347" cy="4817031"/>
            <a:chOff x="251520" y="1467119"/>
            <a:chExt cx="9158379" cy="5202241"/>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910768"/>
              <a:ext cx="6971542" cy="4758592"/>
            </a:xfrm>
            <a:prstGeom prst="rect">
              <a:avLst/>
            </a:prstGeom>
            <a:ln>
              <a:solidFill>
                <a:srgbClr val="FFFFFF"/>
              </a:solidFill>
            </a:ln>
          </p:spPr>
        </p:pic>
        <p:sp>
          <p:nvSpPr>
            <p:cNvPr id="7" name="TextBox 6"/>
            <p:cNvSpPr txBox="1"/>
            <p:nvPr/>
          </p:nvSpPr>
          <p:spPr>
            <a:xfrm>
              <a:off x="1661920" y="1485954"/>
              <a:ext cx="1526392" cy="465344"/>
            </a:xfrm>
            <a:prstGeom prst="rect">
              <a:avLst/>
            </a:prstGeom>
            <a:solidFill>
              <a:srgbClr val="003366"/>
            </a:solidFill>
            <a:ln w="25400" cap="flat" cmpd="sng" algn="ctr">
              <a:solidFill>
                <a:srgbClr val="FFFFFF"/>
              </a:solidFill>
              <a:prstDash val="solid"/>
            </a:ln>
            <a:effectLst/>
          </p:spPr>
          <p:txBody>
            <a:bodyPr wrap="square" lIns="0" tIns="0" rIns="0" bIns="0" rtlCol="0">
              <a:spAutoFit/>
            </a:bodyPr>
            <a:lstStyle/>
            <a:p>
              <a:pPr algn="ctr">
                <a:defRPr/>
              </a:pPr>
              <a:r>
                <a:rPr lang="en-US" sz="1400" b="1" kern="0" dirty="0">
                  <a:solidFill>
                    <a:srgbClr val="FFFFFF"/>
                  </a:solidFill>
                  <a:latin typeface="Arial"/>
                </a:rPr>
                <a:t>Ruacana Hydro 345 MW</a:t>
              </a:r>
              <a:endParaRPr lang="en-ZA" sz="1400" b="1" kern="0" dirty="0">
                <a:solidFill>
                  <a:srgbClr val="FFFFFF"/>
                </a:solidFill>
                <a:latin typeface="Arial"/>
              </a:endParaRPr>
            </a:p>
          </p:txBody>
        </p:sp>
        <p:sp>
          <p:nvSpPr>
            <p:cNvPr id="8" name="TextBox 7"/>
            <p:cNvSpPr txBox="1"/>
            <p:nvPr/>
          </p:nvSpPr>
          <p:spPr>
            <a:xfrm>
              <a:off x="2425116" y="4010597"/>
              <a:ext cx="1380762" cy="465344"/>
            </a:xfrm>
            <a:prstGeom prst="rect">
              <a:avLst/>
            </a:prstGeom>
            <a:solidFill>
              <a:srgbClr val="003366"/>
            </a:solidFill>
            <a:ln w="25400" cap="flat" cmpd="sng" algn="ctr">
              <a:solidFill>
                <a:srgbClr val="FFFFFF"/>
              </a:solidFill>
              <a:prstDash val="solid"/>
            </a:ln>
            <a:effectLst/>
          </p:spPr>
          <p:txBody>
            <a:bodyPr wrap="square" lIns="0" tIns="0" rIns="0" bIns="0" rtlCol="0">
              <a:spAutoFit/>
            </a:bodyPr>
            <a:lstStyle/>
            <a:p>
              <a:pPr algn="ctr">
                <a:defRPr/>
              </a:pPr>
              <a:r>
                <a:rPr lang="en-US" sz="1400" b="1" kern="0" dirty="0">
                  <a:solidFill>
                    <a:srgbClr val="FFFFFF"/>
                  </a:solidFill>
                  <a:latin typeface="Arial"/>
                </a:rPr>
                <a:t>Van Eck Coal 81 MW</a:t>
              </a:r>
              <a:endParaRPr lang="en-ZA" sz="1400" b="1" kern="0" dirty="0">
                <a:solidFill>
                  <a:srgbClr val="FFFFFF"/>
                </a:solidFill>
                <a:latin typeface="Arial"/>
              </a:endParaRPr>
            </a:p>
          </p:txBody>
        </p:sp>
        <p:sp>
          <p:nvSpPr>
            <p:cNvPr id="9" name="TextBox 8"/>
            <p:cNvSpPr txBox="1"/>
            <p:nvPr/>
          </p:nvSpPr>
          <p:spPr>
            <a:xfrm>
              <a:off x="340398" y="3625173"/>
              <a:ext cx="1361076" cy="465344"/>
            </a:xfrm>
            <a:prstGeom prst="rect">
              <a:avLst/>
            </a:prstGeom>
            <a:solidFill>
              <a:srgbClr val="003366"/>
            </a:solidFill>
            <a:ln w="25400" cap="flat" cmpd="sng" algn="ctr">
              <a:solidFill>
                <a:srgbClr val="FFFFFF"/>
              </a:solidFill>
              <a:prstDash val="solid"/>
            </a:ln>
            <a:effectLst/>
          </p:spPr>
          <p:txBody>
            <a:bodyPr wrap="square" lIns="0" tIns="0" rIns="0" bIns="0" rtlCol="0">
              <a:spAutoFit/>
            </a:bodyPr>
            <a:lstStyle/>
            <a:p>
              <a:pPr algn="ctr">
                <a:defRPr/>
              </a:pPr>
              <a:r>
                <a:rPr lang="en-US" sz="1400" b="1" kern="0" dirty="0" smtClean="0">
                  <a:solidFill>
                    <a:srgbClr val="FFFFFF"/>
                  </a:solidFill>
                  <a:latin typeface="Arial"/>
                </a:rPr>
                <a:t>Paratus </a:t>
              </a:r>
              <a:r>
                <a:rPr lang="en-US" sz="1400" b="1" kern="0" dirty="0">
                  <a:solidFill>
                    <a:srgbClr val="FFFFFF"/>
                  </a:solidFill>
                  <a:latin typeface="Arial"/>
                </a:rPr>
                <a:t>HFO 12 MW</a:t>
              </a:r>
              <a:endParaRPr lang="en-ZA" sz="1400" b="1" kern="0" dirty="0">
                <a:solidFill>
                  <a:srgbClr val="FFFFFF"/>
                </a:solidFill>
                <a:latin typeface="Arial"/>
              </a:endParaRPr>
            </a:p>
          </p:txBody>
        </p:sp>
        <p:sp>
          <p:nvSpPr>
            <p:cNvPr id="10" name="TextBox 9"/>
            <p:cNvSpPr txBox="1"/>
            <p:nvPr/>
          </p:nvSpPr>
          <p:spPr>
            <a:xfrm>
              <a:off x="340398" y="4210902"/>
              <a:ext cx="1361078" cy="465344"/>
            </a:xfrm>
            <a:prstGeom prst="rect">
              <a:avLst/>
            </a:prstGeom>
            <a:solidFill>
              <a:srgbClr val="003366"/>
            </a:solidFill>
            <a:ln w="25400" cap="flat" cmpd="sng" algn="ctr">
              <a:solidFill>
                <a:srgbClr val="FFFFFF"/>
              </a:solidFill>
              <a:prstDash val="solid"/>
            </a:ln>
            <a:effectLst/>
          </p:spPr>
          <p:txBody>
            <a:bodyPr wrap="square" lIns="0" tIns="0" rIns="0" bIns="0" rtlCol="0">
              <a:spAutoFit/>
            </a:bodyPr>
            <a:lstStyle/>
            <a:p>
              <a:pPr algn="ctr">
                <a:defRPr/>
              </a:pPr>
              <a:r>
                <a:rPr lang="en-US" sz="1400" b="1" kern="0" dirty="0">
                  <a:solidFill>
                    <a:srgbClr val="FFFFFF"/>
                  </a:solidFill>
                  <a:latin typeface="Arial"/>
                </a:rPr>
                <a:t>Anixas HFO 22 MW</a:t>
              </a:r>
              <a:endParaRPr lang="en-ZA" sz="1400" b="1" kern="0" dirty="0">
                <a:solidFill>
                  <a:srgbClr val="FFFFFF"/>
                </a:solidFill>
                <a:latin typeface="Arial"/>
              </a:endParaRPr>
            </a:p>
          </p:txBody>
        </p:sp>
        <p:sp>
          <p:nvSpPr>
            <p:cNvPr id="11" name="Parallelogram 10"/>
            <p:cNvSpPr/>
            <p:nvPr/>
          </p:nvSpPr>
          <p:spPr>
            <a:xfrm>
              <a:off x="5201249" y="1467119"/>
              <a:ext cx="4182454" cy="576064"/>
            </a:xfrm>
            <a:prstGeom prst="parallelogram">
              <a:avLst>
                <a:gd name="adj" fmla="val 43215"/>
              </a:avLst>
            </a:prstGeom>
            <a:solidFill>
              <a:srgbClr val="003366"/>
            </a:solidFill>
            <a:ln w="25400" cap="flat" cmpd="sng" algn="ctr">
              <a:solidFill>
                <a:srgbClr val="FFFFFF"/>
              </a:solidFill>
              <a:prstDash val="solid"/>
            </a:ln>
            <a:effectLst/>
          </p:spPr>
          <p:txBody>
            <a:bodyPr rtlCol="0" anchor="ctr"/>
            <a:lstStyle/>
            <a:p>
              <a:pPr algn="ctr">
                <a:defRPr/>
              </a:pPr>
              <a:r>
                <a:rPr lang="en-US" sz="1500" b="1" kern="0" dirty="0">
                  <a:solidFill>
                    <a:srgbClr val="FFFFFF"/>
                  </a:solidFill>
                  <a:latin typeface="Century Gothic" panose="020B0502020202020204" pitchFamily="34" charset="0"/>
                </a:rPr>
                <a:t>Installed capacity ~ </a:t>
              </a:r>
              <a:r>
                <a:rPr lang="en-US" sz="1500" b="1" kern="0" dirty="0" smtClean="0">
                  <a:solidFill>
                    <a:srgbClr val="FFFFFF"/>
                  </a:solidFill>
                  <a:latin typeface="Century Gothic" panose="020B0502020202020204" pitchFamily="34" charset="0"/>
                </a:rPr>
                <a:t>480 </a:t>
              </a:r>
              <a:r>
                <a:rPr lang="en-US" sz="1500" b="1" kern="0" dirty="0">
                  <a:solidFill>
                    <a:srgbClr val="FFFFFF"/>
                  </a:solidFill>
                  <a:latin typeface="Century Gothic" panose="020B0502020202020204" pitchFamily="34" charset="0"/>
                </a:rPr>
                <a:t>MW</a:t>
              </a:r>
              <a:endParaRPr lang="en-ZA" sz="1500" b="1" kern="0" dirty="0">
                <a:solidFill>
                  <a:srgbClr val="FFFFFF"/>
                </a:solidFill>
                <a:latin typeface="Century Gothic" panose="020B0502020202020204" pitchFamily="34" charset="0"/>
              </a:endParaRPr>
            </a:p>
          </p:txBody>
        </p:sp>
        <p:sp>
          <p:nvSpPr>
            <p:cNvPr id="12" name="Parallelogram 11"/>
            <p:cNvSpPr/>
            <p:nvPr/>
          </p:nvSpPr>
          <p:spPr>
            <a:xfrm>
              <a:off x="5327761" y="2610326"/>
              <a:ext cx="4082138" cy="544102"/>
            </a:xfrm>
            <a:prstGeom prst="parallelogram">
              <a:avLst>
                <a:gd name="adj" fmla="val 43215"/>
              </a:avLst>
            </a:prstGeom>
            <a:solidFill>
              <a:srgbClr val="003366"/>
            </a:solidFill>
            <a:ln w="25400" cap="flat" cmpd="sng" algn="ctr">
              <a:solidFill>
                <a:srgbClr val="FFFFFF"/>
              </a:solidFill>
              <a:prstDash val="solid"/>
            </a:ln>
            <a:effectLst/>
          </p:spPr>
          <p:txBody>
            <a:bodyPr rtlCol="0" anchor="ctr"/>
            <a:lstStyle/>
            <a:p>
              <a:pPr algn="ctr">
                <a:defRPr/>
              </a:pPr>
              <a:r>
                <a:rPr lang="en-US" sz="1500" b="1" kern="0" dirty="0">
                  <a:solidFill>
                    <a:srgbClr val="FFFFFF"/>
                  </a:solidFill>
                  <a:latin typeface="Century Gothic" panose="020B0502020202020204" pitchFamily="34" charset="0"/>
                </a:rPr>
                <a:t>Interconnector </a:t>
              </a:r>
              <a:r>
                <a:rPr lang="en-US" sz="1500" b="1" kern="0" dirty="0">
                  <a:solidFill>
                    <a:srgbClr val="FFFFFF"/>
                  </a:solidFill>
                  <a:latin typeface="Century Gothic" panose="020B0502020202020204" pitchFamily="34" charset="0"/>
                  <a:cs typeface="Arial" panose="020B0604020202020204" pitchFamily="34" charset="0"/>
                </a:rPr>
                <a:t>~ 600 MW</a:t>
              </a:r>
              <a:endParaRPr lang="en-ZA" sz="1500" b="1" kern="0" dirty="0">
                <a:solidFill>
                  <a:srgbClr val="FFFFFF"/>
                </a:solidFill>
                <a:latin typeface="Century Gothic" panose="020B0502020202020204" pitchFamily="34" charset="0"/>
              </a:endParaRPr>
            </a:p>
          </p:txBody>
        </p:sp>
        <p:sp>
          <p:nvSpPr>
            <p:cNvPr id="13" name="Parallelogram 12"/>
            <p:cNvSpPr/>
            <p:nvPr/>
          </p:nvSpPr>
          <p:spPr>
            <a:xfrm>
              <a:off x="4575255" y="4160139"/>
              <a:ext cx="4749474" cy="566868"/>
            </a:xfrm>
            <a:prstGeom prst="parallelogram">
              <a:avLst>
                <a:gd name="adj" fmla="val 43215"/>
              </a:avLst>
            </a:prstGeom>
            <a:solidFill>
              <a:srgbClr val="003366"/>
            </a:solidFill>
            <a:ln w="25400" cap="flat" cmpd="sng" algn="ctr">
              <a:solidFill>
                <a:srgbClr val="FFFFFF"/>
              </a:solidFill>
              <a:prstDash val="solid"/>
            </a:ln>
            <a:effectLst/>
          </p:spPr>
          <p:txBody>
            <a:bodyPr rtlCol="0" anchor="ctr"/>
            <a:lstStyle/>
            <a:p>
              <a:pPr algn="ctr">
                <a:defRPr/>
              </a:pPr>
              <a:r>
                <a:rPr lang="en-US" sz="1500" b="1" kern="0" dirty="0">
                  <a:solidFill>
                    <a:srgbClr val="FFFFFF"/>
                  </a:solidFill>
                  <a:latin typeface="Century Gothic" panose="020B0502020202020204" pitchFamily="34" charset="0"/>
                </a:rPr>
                <a:t>Transmission network: </a:t>
              </a:r>
              <a:r>
                <a:rPr lang="en-US" sz="1500" b="1" kern="0" dirty="0">
                  <a:solidFill>
                    <a:srgbClr val="FFFFFF"/>
                  </a:solidFill>
                  <a:latin typeface="Century Gothic" panose="020B0502020202020204" pitchFamily="34" charset="0"/>
                  <a:cs typeface="Arial" panose="020B0604020202020204" pitchFamily="34" charset="0"/>
                </a:rPr>
                <a:t>~</a:t>
              </a:r>
              <a:r>
                <a:rPr lang="en-US" sz="1500" b="1" kern="0" dirty="0">
                  <a:solidFill>
                    <a:srgbClr val="FFFFFF"/>
                  </a:solidFill>
                  <a:latin typeface="Century Gothic" panose="020B0502020202020204" pitchFamily="34" charset="0"/>
                </a:rPr>
                <a:t>11 000 km</a:t>
              </a:r>
              <a:endParaRPr lang="en-ZA" sz="1500" b="1" kern="0" dirty="0">
                <a:solidFill>
                  <a:srgbClr val="FFFFFF"/>
                </a:solidFill>
                <a:latin typeface="Century Gothic" panose="020B0502020202020204" pitchFamily="34" charset="0"/>
              </a:endParaRPr>
            </a:p>
          </p:txBody>
        </p:sp>
        <p:sp>
          <p:nvSpPr>
            <p:cNvPr id="14" name="Parallelogram 13"/>
            <p:cNvSpPr/>
            <p:nvPr/>
          </p:nvSpPr>
          <p:spPr>
            <a:xfrm>
              <a:off x="4712183" y="5086821"/>
              <a:ext cx="4555662" cy="576064"/>
            </a:xfrm>
            <a:prstGeom prst="parallelogram">
              <a:avLst>
                <a:gd name="adj" fmla="val 43215"/>
              </a:avLst>
            </a:prstGeom>
            <a:solidFill>
              <a:srgbClr val="003366"/>
            </a:solidFill>
            <a:ln w="25400" cap="flat" cmpd="sng" algn="ctr">
              <a:solidFill>
                <a:srgbClr val="FFFFFF"/>
              </a:solidFill>
              <a:prstDash val="solid"/>
            </a:ln>
            <a:effectLst/>
          </p:spPr>
          <p:txBody>
            <a:bodyPr rtlCol="0" anchor="ctr"/>
            <a:lstStyle/>
            <a:p>
              <a:pPr algn="ctr">
                <a:defRPr/>
              </a:pPr>
              <a:r>
                <a:rPr lang="en-US" sz="1500" b="1" kern="0" dirty="0">
                  <a:solidFill>
                    <a:srgbClr val="FFFFFF"/>
                  </a:solidFill>
                  <a:latin typeface="Century Gothic" panose="020B0502020202020204" pitchFamily="34" charset="0"/>
                </a:rPr>
                <a:t>Distribution network: </a:t>
              </a:r>
              <a:r>
                <a:rPr lang="en-US" sz="1500" b="1" kern="0" dirty="0">
                  <a:solidFill>
                    <a:srgbClr val="FFFFFF"/>
                  </a:solidFill>
                  <a:latin typeface="Century Gothic" panose="020B0502020202020204" pitchFamily="34" charset="0"/>
                  <a:cs typeface="Arial" panose="020B0604020202020204" pitchFamily="34" charset="0"/>
                </a:rPr>
                <a:t>~</a:t>
              </a:r>
              <a:r>
                <a:rPr lang="en-US" sz="1500" b="1" kern="0" dirty="0">
                  <a:solidFill>
                    <a:srgbClr val="FFFFFF"/>
                  </a:solidFill>
                  <a:latin typeface="Century Gothic" panose="020B0502020202020204" pitchFamily="34" charset="0"/>
                </a:rPr>
                <a:t>22 000 km</a:t>
              </a:r>
              <a:endParaRPr lang="en-ZA" sz="1500" b="1" kern="0" dirty="0">
                <a:solidFill>
                  <a:srgbClr val="FFFFFF"/>
                </a:solidFill>
                <a:latin typeface="Century Gothic" panose="020B0502020202020204" pitchFamily="34" charset="0"/>
              </a:endParaRPr>
            </a:p>
          </p:txBody>
        </p:sp>
        <p:sp>
          <p:nvSpPr>
            <p:cNvPr id="15" name="Parallelogram 14"/>
            <p:cNvSpPr/>
            <p:nvPr/>
          </p:nvSpPr>
          <p:spPr>
            <a:xfrm>
              <a:off x="4860078" y="3354308"/>
              <a:ext cx="4502433" cy="576064"/>
            </a:xfrm>
            <a:prstGeom prst="parallelogram">
              <a:avLst>
                <a:gd name="adj" fmla="val 43215"/>
              </a:avLst>
            </a:prstGeom>
            <a:solidFill>
              <a:srgbClr val="003366"/>
            </a:solidFill>
            <a:ln w="25400" cap="flat" cmpd="sng" algn="ctr">
              <a:solidFill>
                <a:srgbClr val="FFFFFF"/>
              </a:solidFill>
              <a:prstDash val="solid"/>
            </a:ln>
            <a:effectLst/>
          </p:spPr>
          <p:txBody>
            <a:bodyPr rtlCol="0" anchor="ctr"/>
            <a:lstStyle/>
            <a:p>
              <a:pPr algn="ctr">
                <a:defRPr/>
              </a:pPr>
              <a:r>
                <a:rPr lang="en-US" sz="1500" b="1" kern="0" dirty="0">
                  <a:solidFill>
                    <a:srgbClr val="FFFFFF"/>
                  </a:solidFill>
                  <a:latin typeface="Century Gothic" panose="020B0502020202020204" pitchFamily="34" charset="0"/>
                </a:rPr>
                <a:t>Max Demand in 2015 ~ 600 MW </a:t>
              </a:r>
              <a:endParaRPr lang="en-ZA" sz="1500" b="1" kern="0" dirty="0">
                <a:solidFill>
                  <a:srgbClr val="FFFFFF"/>
                </a:solidFill>
                <a:latin typeface="Century Gothic" panose="020B0502020202020204" pitchFamily="34" charset="0"/>
              </a:endParaRPr>
            </a:p>
          </p:txBody>
        </p:sp>
        <p:sp>
          <p:nvSpPr>
            <p:cNvPr id="16" name="Parallelogram 15"/>
            <p:cNvSpPr/>
            <p:nvPr/>
          </p:nvSpPr>
          <p:spPr>
            <a:xfrm>
              <a:off x="4528717" y="5971681"/>
              <a:ext cx="4739128" cy="576064"/>
            </a:xfrm>
            <a:prstGeom prst="parallelogram">
              <a:avLst>
                <a:gd name="adj" fmla="val 43215"/>
              </a:avLst>
            </a:prstGeom>
            <a:solidFill>
              <a:srgbClr val="003366"/>
            </a:solidFill>
            <a:ln w="25400" cap="flat" cmpd="sng" algn="ctr">
              <a:solidFill>
                <a:srgbClr val="FFFFFF"/>
              </a:solidFill>
              <a:prstDash val="solid"/>
            </a:ln>
            <a:effectLst/>
          </p:spPr>
          <p:txBody>
            <a:bodyPr rtlCol="0" anchor="ctr"/>
            <a:lstStyle/>
            <a:p>
              <a:pPr algn="ctr">
                <a:defRPr/>
              </a:pPr>
              <a:r>
                <a:rPr lang="en-US" sz="1500" b="1" kern="0" dirty="0">
                  <a:solidFill>
                    <a:srgbClr val="FFFFFF"/>
                  </a:solidFill>
                  <a:latin typeface="Century Gothic" panose="020B0502020202020204" pitchFamily="34" charset="0"/>
                </a:rPr>
                <a:t>Imports: &gt; 60%</a:t>
              </a:r>
              <a:endParaRPr lang="en-ZA" sz="1500" b="1" kern="0" dirty="0">
                <a:solidFill>
                  <a:srgbClr val="FFFFFF"/>
                </a:solidFill>
                <a:latin typeface="Century Gothic" panose="020B0502020202020204" pitchFamily="34" charset="0"/>
              </a:endParaRPr>
            </a:p>
          </p:txBody>
        </p:sp>
        <p:sp>
          <p:nvSpPr>
            <p:cNvPr id="17" name="Right Arrow 16"/>
            <p:cNvSpPr/>
            <p:nvPr/>
          </p:nvSpPr>
          <p:spPr>
            <a:xfrm rot="2500507" flipH="1">
              <a:off x="3563409" y="5784215"/>
              <a:ext cx="1007749" cy="374932"/>
            </a:xfrm>
            <a:prstGeom prst="rightArrow">
              <a:avLst/>
            </a:prstGeom>
            <a:solidFill>
              <a:srgbClr val="FF0000"/>
            </a:solidFill>
            <a:ln w="25400" cap="flat" cmpd="sng" algn="ctr">
              <a:solidFill>
                <a:srgbClr val="FFFFFF"/>
              </a:solidFill>
              <a:prstDash val="solid"/>
            </a:ln>
            <a:effectLst/>
          </p:spPr>
          <p:txBody>
            <a:bodyPr rtlCol="0" anchor="ctr"/>
            <a:lstStyle/>
            <a:p>
              <a:pPr algn="ctr" fontAlgn="base">
                <a:spcBef>
                  <a:spcPct val="0"/>
                </a:spcBef>
                <a:spcAft>
                  <a:spcPct val="0"/>
                </a:spcAft>
                <a:defRPr/>
              </a:pPr>
              <a:endParaRPr lang="en-US" kern="0" dirty="0">
                <a:solidFill>
                  <a:srgbClr val="FFFFFF"/>
                </a:solidFill>
                <a:latin typeface="Arial"/>
              </a:endParaRPr>
            </a:p>
          </p:txBody>
        </p:sp>
      </p:grpSp>
      <p:sp>
        <p:nvSpPr>
          <p:cNvPr id="19" name="Left-Right Arrow 18"/>
          <p:cNvSpPr/>
          <p:nvPr/>
        </p:nvSpPr>
        <p:spPr>
          <a:xfrm rot="20400000">
            <a:off x="4403902" y="2527963"/>
            <a:ext cx="1273642" cy="349508"/>
          </a:xfrm>
          <a:prstGeom prst="lef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300"/>
              </a:solidFill>
            </a:endParaRPr>
          </a:p>
        </p:txBody>
      </p:sp>
      <p:sp>
        <p:nvSpPr>
          <p:cNvPr id="18" name="TextBox 17"/>
          <p:cNvSpPr txBox="1"/>
          <p:nvPr/>
        </p:nvSpPr>
        <p:spPr>
          <a:xfrm>
            <a:off x="2372462" y="2778711"/>
            <a:ext cx="1193583" cy="430887"/>
          </a:xfrm>
          <a:prstGeom prst="rect">
            <a:avLst/>
          </a:prstGeom>
          <a:solidFill>
            <a:srgbClr val="003366"/>
          </a:solidFill>
          <a:ln w="25400" cap="flat" cmpd="sng" algn="ctr">
            <a:solidFill>
              <a:srgbClr val="FFFFFF"/>
            </a:solidFill>
            <a:prstDash val="solid"/>
          </a:ln>
          <a:effectLst/>
        </p:spPr>
        <p:txBody>
          <a:bodyPr wrap="square" lIns="0" tIns="0" rIns="0" bIns="0" rtlCol="0">
            <a:spAutoFit/>
          </a:bodyPr>
          <a:lstStyle/>
          <a:p>
            <a:pPr algn="ctr">
              <a:defRPr/>
            </a:pPr>
            <a:r>
              <a:rPr lang="en-US" sz="1400" b="1" kern="0" dirty="0" smtClean="0">
                <a:solidFill>
                  <a:srgbClr val="FFFFFF"/>
                </a:solidFill>
                <a:latin typeface="Arial"/>
              </a:rPr>
              <a:t>Omburu 4.5</a:t>
            </a:r>
            <a:r>
              <a:rPr lang="en-US" sz="1400" b="1" kern="0" dirty="0" smtClean="0">
                <a:solidFill>
                  <a:srgbClr val="FFFFFF"/>
                </a:solidFill>
                <a:latin typeface="Arial"/>
              </a:rPr>
              <a:t> </a:t>
            </a:r>
            <a:r>
              <a:rPr lang="en-US" sz="1400" b="1" kern="0" dirty="0">
                <a:solidFill>
                  <a:srgbClr val="FFFFFF"/>
                </a:solidFill>
                <a:latin typeface="Arial"/>
              </a:rPr>
              <a:t>MW</a:t>
            </a:r>
            <a:endParaRPr lang="en-ZA" sz="1400" b="1" kern="0" dirty="0">
              <a:solidFill>
                <a:srgbClr val="FFFFFF"/>
              </a:solidFill>
              <a:latin typeface="Arial"/>
            </a:endParaRPr>
          </a:p>
        </p:txBody>
      </p:sp>
      <p:sp>
        <p:nvSpPr>
          <p:cNvPr id="20" name="TextBox 19"/>
          <p:cNvSpPr txBox="1"/>
          <p:nvPr/>
        </p:nvSpPr>
        <p:spPr>
          <a:xfrm>
            <a:off x="3439568" y="3658660"/>
            <a:ext cx="1193583" cy="215444"/>
          </a:xfrm>
          <a:prstGeom prst="rect">
            <a:avLst/>
          </a:prstGeom>
          <a:solidFill>
            <a:srgbClr val="003366"/>
          </a:solidFill>
          <a:ln w="25400" cap="flat" cmpd="sng" algn="ctr">
            <a:solidFill>
              <a:srgbClr val="FFFFFF"/>
            </a:solidFill>
            <a:prstDash val="solid"/>
          </a:ln>
          <a:effectLst/>
        </p:spPr>
        <p:txBody>
          <a:bodyPr wrap="square" lIns="0" tIns="0" rIns="0" bIns="0" rtlCol="0">
            <a:spAutoFit/>
          </a:bodyPr>
          <a:lstStyle/>
          <a:p>
            <a:pPr algn="ctr">
              <a:defRPr/>
            </a:pPr>
            <a:r>
              <a:rPr lang="en-US" sz="1400" b="1" kern="0" dirty="0" smtClean="0">
                <a:solidFill>
                  <a:srgbClr val="FFFFFF"/>
                </a:solidFill>
                <a:latin typeface="Arial"/>
              </a:rPr>
              <a:t>Osona 5</a:t>
            </a:r>
            <a:r>
              <a:rPr lang="en-US" sz="1400" b="1" kern="0" dirty="0" smtClean="0">
                <a:solidFill>
                  <a:srgbClr val="FFFFFF"/>
                </a:solidFill>
                <a:latin typeface="Arial"/>
              </a:rPr>
              <a:t> </a:t>
            </a:r>
            <a:r>
              <a:rPr lang="en-US" sz="1400" b="1" kern="0" dirty="0">
                <a:solidFill>
                  <a:srgbClr val="FFFFFF"/>
                </a:solidFill>
                <a:latin typeface="Arial"/>
              </a:rPr>
              <a:t>MW</a:t>
            </a:r>
            <a:endParaRPr lang="en-ZA" sz="1400" b="1" kern="0" dirty="0">
              <a:solidFill>
                <a:srgbClr val="FFFFFF"/>
              </a:solidFill>
              <a:latin typeface="Arial"/>
            </a:endParaRPr>
          </a:p>
        </p:txBody>
      </p:sp>
      <p:sp>
        <p:nvSpPr>
          <p:cNvPr id="21" name="TextBox 20"/>
          <p:cNvSpPr txBox="1"/>
          <p:nvPr/>
        </p:nvSpPr>
        <p:spPr>
          <a:xfrm>
            <a:off x="3439568" y="2499999"/>
            <a:ext cx="1193583" cy="215444"/>
          </a:xfrm>
          <a:prstGeom prst="rect">
            <a:avLst/>
          </a:prstGeom>
          <a:solidFill>
            <a:srgbClr val="003366"/>
          </a:solidFill>
          <a:ln w="25400" cap="flat" cmpd="sng" algn="ctr">
            <a:solidFill>
              <a:srgbClr val="FFFFFF"/>
            </a:solidFill>
            <a:prstDash val="solid"/>
          </a:ln>
          <a:effectLst/>
        </p:spPr>
        <p:txBody>
          <a:bodyPr wrap="square" lIns="0" tIns="0" rIns="0" bIns="0" rtlCol="0">
            <a:spAutoFit/>
          </a:bodyPr>
          <a:lstStyle/>
          <a:p>
            <a:pPr algn="ctr">
              <a:defRPr/>
            </a:pPr>
            <a:r>
              <a:rPr lang="en-US" sz="1400" b="1" kern="0" dirty="0" smtClean="0">
                <a:solidFill>
                  <a:srgbClr val="FFFFFF"/>
                </a:solidFill>
                <a:latin typeface="Arial"/>
              </a:rPr>
              <a:t>HopSol 5</a:t>
            </a:r>
            <a:r>
              <a:rPr lang="en-US" sz="1400" b="1" kern="0" dirty="0" smtClean="0">
                <a:solidFill>
                  <a:srgbClr val="FFFFFF"/>
                </a:solidFill>
                <a:latin typeface="Arial"/>
              </a:rPr>
              <a:t> </a:t>
            </a:r>
            <a:r>
              <a:rPr lang="en-US" sz="1400" b="1" kern="0" dirty="0">
                <a:solidFill>
                  <a:srgbClr val="FFFFFF"/>
                </a:solidFill>
                <a:latin typeface="Arial"/>
              </a:rPr>
              <a:t>MW</a:t>
            </a:r>
            <a:endParaRPr lang="en-ZA" sz="1400" b="1" kern="0" dirty="0">
              <a:solidFill>
                <a:srgbClr val="FFFFFF"/>
              </a:solidFill>
              <a:latin typeface="Arial"/>
            </a:endParaRPr>
          </a:p>
        </p:txBody>
      </p:sp>
      <p:sp>
        <p:nvSpPr>
          <p:cNvPr id="22" name="TextBox 21"/>
          <p:cNvSpPr txBox="1"/>
          <p:nvPr/>
        </p:nvSpPr>
        <p:spPr>
          <a:xfrm>
            <a:off x="3282303" y="3340968"/>
            <a:ext cx="1193583" cy="215444"/>
          </a:xfrm>
          <a:prstGeom prst="rect">
            <a:avLst/>
          </a:prstGeom>
          <a:solidFill>
            <a:srgbClr val="003366"/>
          </a:solidFill>
          <a:ln w="25400" cap="flat" cmpd="sng" algn="ctr">
            <a:solidFill>
              <a:srgbClr val="FFFFFF"/>
            </a:solidFill>
            <a:prstDash val="solid"/>
          </a:ln>
          <a:effectLst/>
        </p:spPr>
        <p:txBody>
          <a:bodyPr wrap="square" lIns="0" tIns="0" rIns="0" bIns="0" rtlCol="0">
            <a:spAutoFit/>
          </a:bodyPr>
          <a:lstStyle/>
          <a:p>
            <a:pPr algn="ctr">
              <a:defRPr/>
            </a:pPr>
            <a:r>
              <a:rPr lang="en-US" sz="1400" b="1" kern="0" dirty="0" smtClean="0">
                <a:solidFill>
                  <a:srgbClr val="FFFFFF"/>
                </a:solidFill>
                <a:latin typeface="Arial"/>
              </a:rPr>
              <a:t>HopSol 5</a:t>
            </a:r>
            <a:r>
              <a:rPr lang="en-US" sz="1400" b="1" kern="0" dirty="0" smtClean="0">
                <a:solidFill>
                  <a:srgbClr val="FFFFFF"/>
                </a:solidFill>
                <a:latin typeface="Arial"/>
              </a:rPr>
              <a:t> </a:t>
            </a:r>
            <a:r>
              <a:rPr lang="en-US" sz="1400" b="1" kern="0" dirty="0">
                <a:solidFill>
                  <a:srgbClr val="FFFFFF"/>
                </a:solidFill>
                <a:latin typeface="Arial"/>
              </a:rPr>
              <a:t>MW</a:t>
            </a:r>
            <a:endParaRPr lang="en-ZA" sz="1400" b="1" kern="0" dirty="0">
              <a:solidFill>
                <a:srgbClr val="FFFFFF"/>
              </a:solidFill>
              <a:latin typeface="Arial"/>
            </a:endParaRPr>
          </a:p>
        </p:txBody>
      </p:sp>
    </p:spTree>
    <p:extLst>
      <p:ext uri="{BB962C8B-B14F-4D97-AF65-F5344CB8AC3E}">
        <p14:creationId xmlns:p14="http://schemas.microsoft.com/office/powerpoint/2010/main" val="362724240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676" y="600562"/>
            <a:ext cx="7048123" cy="1056222"/>
          </a:xfrm>
        </p:spPr>
        <p:txBody>
          <a:bodyPr/>
          <a:lstStyle/>
          <a:p>
            <a:pPr algn="l"/>
            <a:r>
              <a:rPr lang="en-ZA" sz="2800" dirty="0" smtClean="0"/>
              <a:t/>
            </a:r>
            <a:br>
              <a:rPr lang="en-ZA" sz="2800" dirty="0" smtClean="0"/>
            </a:br>
            <a:r>
              <a:rPr lang="en-ZA" sz="2800" dirty="0" smtClean="0"/>
              <a:t>Market </a:t>
            </a:r>
            <a:r>
              <a:rPr lang="en-ZA" sz="2800" dirty="0" smtClean="0"/>
              <a:t>Model</a:t>
            </a:r>
            <a:endParaRPr lang="en-ZA" sz="2800" dirty="0"/>
          </a:p>
        </p:txBody>
      </p:sp>
      <p:sp>
        <p:nvSpPr>
          <p:cNvPr id="3" name="Content Placeholder 2"/>
          <p:cNvSpPr>
            <a:spLocks noGrp="1"/>
          </p:cNvSpPr>
          <p:nvPr>
            <p:ph idx="1"/>
          </p:nvPr>
        </p:nvSpPr>
        <p:spPr>
          <a:xfrm>
            <a:off x="588475" y="2136618"/>
            <a:ext cx="7903676" cy="4282289"/>
          </a:xfrm>
        </p:spPr>
        <p:txBody>
          <a:bodyPr/>
          <a:lstStyle/>
          <a:p>
            <a:pPr algn="just"/>
            <a:r>
              <a:rPr lang="en-ZA" sz="1800" dirty="0" smtClean="0"/>
              <a:t>Single Buyer Market Model </a:t>
            </a:r>
          </a:p>
          <a:p>
            <a:pPr lvl="1" algn="just"/>
            <a:r>
              <a:rPr lang="en-ZA" sz="1400" dirty="0" smtClean="0"/>
              <a:t>The </a:t>
            </a:r>
            <a:r>
              <a:rPr lang="en-ZA" sz="1400" dirty="0"/>
              <a:t>single buyer electricity market model was adopted by Cabinet in </a:t>
            </a:r>
            <a:r>
              <a:rPr lang="en-ZA" sz="1400" dirty="0" smtClean="0"/>
              <a:t>2000, and is </a:t>
            </a:r>
            <a:r>
              <a:rPr lang="en-ZA" sz="1400" dirty="0" smtClean="0"/>
              <a:t>current applicable model for the country,</a:t>
            </a:r>
            <a:endParaRPr lang="en-ZA" sz="1400" dirty="0" smtClean="0"/>
          </a:p>
          <a:p>
            <a:pPr lvl="1" algn="just"/>
            <a:r>
              <a:rPr lang="en-ZA" sz="1400" dirty="0" smtClean="0"/>
              <a:t>NamPower through </a:t>
            </a:r>
            <a:r>
              <a:rPr lang="en-ZA" sz="1400" dirty="0" smtClean="0"/>
              <a:t>a trading </a:t>
            </a:r>
            <a:r>
              <a:rPr lang="en-ZA" sz="1400" dirty="0" smtClean="0"/>
              <a:t>license is the Single </a:t>
            </a:r>
            <a:r>
              <a:rPr lang="en-ZA" sz="1400" dirty="0" smtClean="0"/>
              <a:t>Buyer.</a:t>
            </a:r>
            <a:endParaRPr lang="en-ZA" sz="1400" dirty="0" smtClean="0"/>
          </a:p>
          <a:p>
            <a:pPr algn="just"/>
            <a:r>
              <a:rPr lang="en-ZA" sz="1800" dirty="0" smtClean="0"/>
              <a:t>Modified Single Buyer Market Model </a:t>
            </a:r>
            <a:r>
              <a:rPr lang="en-ZA" sz="1800" dirty="0" smtClean="0"/>
              <a:t>(Proposed)</a:t>
            </a:r>
            <a:endParaRPr lang="en-ZA" sz="1800" dirty="0" smtClean="0"/>
          </a:p>
          <a:p>
            <a:pPr lvl="1" algn="just"/>
            <a:r>
              <a:rPr lang="en-ZA" sz="1400" dirty="0" smtClean="0"/>
              <a:t>To accommodate the ever changing environment, a </a:t>
            </a:r>
            <a:r>
              <a:rPr lang="en-ZA" sz="1400" dirty="0"/>
              <a:t>modified single buyer model is being </a:t>
            </a:r>
            <a:r>
              <a:rPr lang="en-ZA" sz="1400" dirty="0" smtClean="0"/>
              <a:t>discussed to allow IPP to sell directly to off takers other than the Single Buyer; i.e. REDs, Mines, and other Transmission Large Power Users  </a:t>
            </a:r>
            <a:endParaRPr lang="en-ZA" sz="1400" dirty="0" smtClean="0"/>
          </a:p>
          <a:p>
            <a:pPr lvl="1" algn="just"/>
            <a:r>
              <a:rPr lang="en-ZA" sz="1400" dirty="0"/>
              <a:t>While the Electricity Bill of 2016 lays the groundwork for an updated market model, the impacts of the proposed model remain uncertain, especially in regard to its economic and institutional implications. </a:t>
            </a:r>
            <a:endParaRPr lang="en-ZA" sz="1400" dirty="0" smtClean="0"/>
          </a:p>
          <a:p>
            <a:pPr algn="just"/>
            <a:r>
              <a:rPr lang="en-ZA" sz="1800" dirty="0"/>
              <a:t>The </a:t>
            </a:r>
            <a:r>
              <a:rPr lang="en-ZA" sz="1800" dirty="0"/>
              <a:t>electricity market model therefore requires additional work before it is ready for implementation</a:t>
            </a:r>
            <a:r>
              <a:rPr lang="en-ZA" sz="1800" dirty="0"/>
              <a:t>.</a:t>
            </a:r>
          </a:p>
          <a:p>
            <a:pPr algn="just"/>
            <a:r>
              <a:rPr lang="en-ZA" sz="1800" dirty="0"/>
              <a:t>The process of reviewing and updating the market model will be finalised by the last quarter of </a:t>
            </a:r>
            <a:r>
              <a:rPr lang="en-ZA" sz="1800" dirty="0" smtClean="0"/>
              <a:t>2017.</a:t>
            </a:r>
            <a:endParaRPr lang="en-ZA" sz="1800" dirty="0"/>
          </a:p>
        </p:txBody>
      </p:sp>
    </p:spTree>
    <p:extLst>
      <p:ext uri="{BB962C8B-B14F-4D97-AF65-F5344CB8AC3E}">
        <p14:creationId xmlns:p14="http://schemas.microsoft.com/office/powerpoint/2010/main" val="165571453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295"/>
            <a:ext cx="8229600" cy="1143000"/>
          </a:xfrm>
        </p:spPr>
        <p:txBody>
          <a:bodyPr/>
          <a:lstStyle/>
          <a:p>
            <a:r>
              <a:rPr lang="en-ZA" sz="3200" dirty="0" smtClean="0"/>
              <a:t/>
            </a:r>
            <a:br>
              <a:rPr lang="en-ZA" sz="3200" dirty="0" smtClean="0"/>
            </a:br>
            <a:r>
              <a:rPr lang="en-ZA" sz="2800" dirty="0" smtClean="0"/>
              <a:t>Policies under Review </a:t>
            </a:r>
            <a:r>
              <a:rPr lang="en-ZA" sz="2800" dirty="0" smtClean="0"/>
              <a:t>and Development</a:t>
            </a:r>
            <a:endParaRPr lang="en-ZA" sz="2800" dirty="0"/>
          </a:p>
        </p:txBody>
      </p:sp>
      <p:sp>
        <p:nvSpPr>
          <p:cNvPr id="3" name="Content Placeholder 2"/>
          <p:cNvSpPr>
            <a:spLocks noGrp="1"/>
          </p:cNvSpPr>
          <p:nvPr>
            <p:ph idx="1"/>
          </p:nvPr>
        </p:nvSpPr>
        <p:spPr>
          <a:xfrm>
            <a:off x="457200" y="2109457"/>
            <a:ext cx="8229600" cy="4490519"/>
          </a:xfrm>
        </p:spPr>
        <p:txBody>
          <a:bodyPr/>
          <a:lstStyle/>
          <a:p>
            <a:pPr>
              <a:buFontTx/>
              <a:buChar char="-"/>
            </a:pPr>
            <a:r>
              <a:rPr lang="en-ZA" sz="2400" b="1" dirty="0" smtClean="0"/>
              <a:t>National </a:t>
            </a:r>
            <a:r>
              <a:rPr lang="en-ZA" sz="2400" b="1" dirty="0"/>
              <a:t>Energy Policy</a:t>
            </a:r>
          </a:p>
          <a:p>
            <a:pPr lvl="1">
              <a:buFontTx/>
              <a:buChar char="-"/>
            </a:pPr>
            <a:r>
              <a:rPr lang="en-ZA" sz="2000" dirty="0"/>
              <a:t>Review of the current White Paper on Energy Policy of 1998</a:t>
            </a:r>
          </a:p>
          <a:p>
            <a:pPr lvl="1">
              <a:buFontTx/>
              <a:buChar char="-"/>
            </a:pPr>
            <a:r>
              <a:rPr lang="en-ZA" sz="2000" dirty="0" smtClean="0"/>
              <a:t>To achieve </a:t>
            </a:r>
            <a:r>
              <a:rPr lang="en-ZA" sz="2000" dirty="0"/>
              <a:t>long-term economic empowerment, sustainable growth and national development</a:t>
            </a:r>
          </a:p>
          <a:p>
            <a:pPr lvl="1">
              <a:buFontTx/>
              <a:buChar char="-"/>
            </a:pPr>
            <a:r>
              <a:rPr lang="en-ZA" sz="2000" dirty="0" smtClean="0"/>
              <a:t>Stakeholder consultations on-going </a:t>
            </a:r>
          </a:p>
          <a:p>
            <a:pPr lvl="1">
              <a:buFontTx/>
              <a:buChar char="-"/>
            </a:pPr>
            <a:r>
              <a:rPr lang="en-ZA" sz="2000" dirty="0" smtClean="0"/>
              <a:t>Completion </a:t>
            </a:r>
            <a:r>
              <a:rPr lang="en-ZA" sz="2000" dirty="0"/>
              <a:t>Target March 2017</a:t>
            </a:r>
          </a:p>
          <a:p>
            <a:pPr>
              <a:buFontTx/>
              <a:buChar char="-"/>
            </a:pPr>
            <a:r>
              <a:rPr lang="en-ZA" sz="2400" b="1" dirty="0"/>
              <a:t>Renewable Energy Policy</a:t>
            </a:r>
          </a:p>
          <a:p>
            <a:pPr lvl="1">
              <a:buFontTx/>
              <a:buChar char="-"/>
            </a:pPr>
            <a:r>
              <a:rPr lang="en-ZA" sz="2000" dirty="0" smtClean="0"/>
              <a:t>To promote development of Namibia’s RE resources</a:t>
            </a:r>
          </a:p>
          <a:p>
            <a:pPr lvl="1">
              <a:buFontTx/>
              <a:buChar char="-"/>
            </a:pPr>
            <a:r>
              <a:rPr lang="en-ZA" sz="2000" dirty="0" smtClean="0"/>
              <a:t>Development of the RE Policy to deal </a:t>
            </a:r>
            <a:r>
              <a:rPr lang="en-ZA" sz="2000" dirty="0"/>
              <a:t>with the role of RE in the electricity sector</a:t>
            </a:r>
            <a:r>
              <a:rPr lang="en-ZA" sz="2000" dirty="0" smtClean="0"/>
              <a:t>,</a:t>
            </a:r>
          </a:p>
          <a:p>
            <a:pPr lvl="1">
              <a:buFontTx/>
              <a:buChar char="-"/>
            </a:pPr>
            <a:r>
              <a:rPr lang="en-ZA" sz="2000" dirty="0" smtClean="0"/>
              <a:t>Stakeholder consultation completed</a:t>
            </a:r>
          </a:p>
          <a:p>
            <a:pPr lvl="1">
              <a:buFontTx/>
              <a:buChar char="-"/>
            </a:pPr>
            <a:r>
              <a:rPr lang="en-ZA" sz="2000" dirty="0" smtClean="0"/>
              <a:t>Draft submitted to Minister for consideration </a:t>
            </a:r>
          </a:p>
        </p:txBody>
      </p:sp>
    </p:spTree>
    <p:extLst>
      <p:ext uri="{BB962C8B-B14F-4D97-AF65-F5344CB8AC3E}">
        <p14:creationId xmlns:p14="http://schemas.microsoft.com/office/powerpoint/2010/main" val="380909348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295"/>
            <a:ext cx="8229600" cy="1143000"/>
          </a:xfrm>
        </p:spPr>
        <p:txBody>
          <a:bodyPr/>
          <a:lstStyle/>
          <a:p>
            <a:r>
              <a:rPr lang="en-ZA" sz="3200" dirty="0" smtClean="0"/>
              <a:t/>
            </a:r>
            <a:br>
              <a:rPr lang="en-ZA" sz="3200" dirty="0" smtClean="0"/>
            </a:br>
            <a:r>
              <a:rPr lang="en-ZA" sz="2800" dirty="0" smtClean="0"/>
              <a:t>Policies under Review </a:t>
            </a:r>
            <a:r>
              <a:rPr lang="en-ZA" sz="2800" dirty="0" smtClean="0"/>
              <a:t>and Development</a:t>
            </a:r>
            <a:endParaRPr lang="en-ZA" sz="2800" dirty="0"/>
          </a:p>
        </p:txBody>
      </p:sp>
      <p:sp>
        <p:nvSpPr>
          <p:cNvPr id="3" name="Content Placeholder 2"/>
          <p:cNvSpPr>
            <a:spLocks noGrp="1"/>
          </p:cNvSpPr>
          <p:nvPr>
            <p:ph idx="1"/>
          </p:nvPr>
        </p:nvSpPr>
        <p:spPr>
          <a:xfrm>
            <a:off x="457200" y="2109457"/>
            <a:ext cx="8229600" cy="4490519"/>
          </a:xfrm>
        </p:spPr>
        <p:txBody>
          <a:bodyPr/>
          <a:lstStyle/>
          <a:p>
            <a:pPr>
              <a:buFontTx/>
              <a:buChar char="-"/>
            </a:pPr>
            <a:r>
              <a:rPr lang="en-ZA" sz="2400" b="1" dirty="0" smtClean="0"/>
              <a:t>Independent </a:t>
            </a:r>
            <a:r>
              <a:rPr lang="en-ZA" sz="2400" b="1" dirty="0"/>
              <a:t>Power Producers Policy</a:t>
            </a:r>
          </a:p>
          <a:p>
            <a:pPr lvl="1">
              <a:buFontTx/>
              <a:buChar char="-"/>
            </a:pPr>
            <a:r>
              <a:rPr lang="en-ZA" sz="2000" dirty="0" smtClean="0"/>
              <a:t>Address security of supply in the country through private sector investment    </a:t>
            </a:r>
          </a:p>
          <a:p>
            <a:pPr lvl="1">
              <a:buFontTx/>
              <a:buChar char="-"/>
            </a:pPr>
            <a:r>
              <a:rPr lang="en-ZA" sz="2000" dirty="0" smtClean="0"/>
              <a:t>Review </a:t>
            </a:r>
            <a:r>
              <a:rPr lang="en-ZA" sz="2000" dirty="0"/>
              <a:t>of the current IPP investors Framework</a:t>
            </a:r>
          </a:p>
          <a:p>
            <a:pPr lvl="1">
              <a:buFontTx/>
              <a:buChar char="-"/>
            </a:pPr>
            <a:r>
              <a:rPr lang="en-ZA" sz="2000" dirty="0"/>
              <a:t>Develop an IPP Policy to guide and promote IPP investments </a:t>
            </a:r>
            <a:endParaRPr lang="en-ZA" sz="2000" dirty="0" smtClean="0"/>
          </a:p>
          <a:p>
            <a:pPr lvl="1">
              <a:buFontTx/>
              <a:buChar char="-"/>
            </a:pPr>
            <a:r>
              <a:rPr lang="en-ZA" sz="2000" dirty="0"/>
              <a:t>Completion </a:t>
            </a:r>
            <a:r>
              <a:rPr lang="en-ZA" sz="2000" dirty="0" smtClean="0"/>
              <a:t>target, </a:t>
            </a:r>
            <a:r>
              <a:rPr lang="en-ZA" sz="2000" dirty="0"/>
              <a:t>March 2017 </a:t>
            </a:r>
            <a:endParaRPr lang="en-ZA" sz="2000" dirty="0" smtClean="0">
              <a:solidFill>
                <a:srgbClr val="FF0000"/>
              </a:solidFill>
            </a:endParaRPr>
          </a:p>
          <a:p>
            <a:pPr>
              <a:buFontTx/>
              <a:buChar char="-"/>
            </a:pPr>
            <a:r>
              <a:rPr lang="en-ZA" sz="2400" b="1" dirty="0" smtClean="0"/>
              <a:t>National Integrated Resource Plan (NIRP)</a:t>
            </a:r>
          </a:p>
          <a:p>
            <a:pPr lvl="1"/>
            <a:r>
              <a:rPr lang="en-ZA" sz="2000" dirty="0" smtClean="0"/>
              <a:t>Planning </a:t>
            </a:r>
            <a:r>
              <a:rPr lang="en-ZA" sz="2000" dirty="0"/>
              <a:t>parameter for the country’s electricity generation capacity for the next 20 </a:t>
            </a:r>
            <a:r>
              <a:rPr lang="en-ZA" sz="2000" dirty="0" smtClean="0"/>
              <a:t>years</a:t>
            </a:r>
          </a:p>
          <a:p>
            <a:pPr lvl="1"/>
            <a:r>
              <a:rPr lang="en-ZA" sz="2000" dirty="0" smtClean="0"/>
              <a:t>Diversification of energy mix, including all energy resources </a:t>
            </a:r>
          </a:p>
          <a:p>
            <a:pPr lvl="1"/>
            <a:r>
              <a:rPr lang="en-ZA" sz="2000" dirty="0" smtClean="0"/>
              <a:t>To </a:t>
            </a:r>
            <a:r>
              <a:rPr lang="en-ZA" sz="2000" dirty="0" smtClean="0"/>
              <a:t>be submitted to Cabinet before end of </a:t>
            </a:r>
            <a:r>
              <a:rPr lang="en-ZA" sz="2000" dirty="0" smtClean="0"/>
              <a:t>2016</a:t>
            </a:r>
            <a:endParaRPr lang="en-ZA" sz="2000" dirty="0">
              <a:solidFill>
                <a:srgbClr val="FF0000"/>
              </a:solidFill>
            </a:endParaRPr>
          </a:p>
        </p:txBody>
      </p:sp>
    </p:spTree>
    <p:extLst>
      <p:ext uri="{BB962C8B-B14F-4D97-AF65-F5344CB8AC3E}">
        <p14:creationId xmlns:p14="http://schemas.microsoft.com/office/powerpoint/2010/main" val="371629162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624" y="555294"/>
            <a:ext cx="7057176" cy="1210131"/>
          </a:xfrm>
        </p:spPr>
        <p:txBody>
          <a:bodyPr/>
          <a:lstStyle/>
          <a:p>
            <a:pPr algn="l"/>
            <a:r>
              <a:rPr lang="en-ZA" sz="3200" dirty="0" smtClean="0"/>
              <a:t/>
            </a:r>
            <a:br>
              <a:rPr lang="en-ZA" sz="3200" dirty="0" smtClean="0"/>
            </a:br>
            <a:r>
              <a:rPr lang="en-ZA" sz="2800" dirty="0" smtClean="0"/>
              <a:t>Legislations </a:t>
            </a:r>
            <a:r>
              <a:rPr lang="en-ZA" sz="2800" dirty="0" smtClean="0"/>
              <a:t>under Review </a:t>
            </a:r>
            <a:r>
              <a:rPr lang="en-ZA" sz="2800" dirty="0" smtClean="0"/>
              <a:t>and Development</a:t>
            </a:r>
            <a:endParaRPr lang="en-ZA" sz="2800" dirty="0"/>
          </a:p>
        </p:txBody>
      </p:sp>
      <p:sp>
        <p:nvSpPr>
          <p:cNvPr id="3" name="Content Placeholder 2"/>
          <p:cNvSpPr>
            <a:spLocks noGrp="1"/>
          </p:cNvSpPr>
          <p:nvPr>
            <p:ph idx="1"/>
          </p:nvPr>
        </p:nvSpPr>
        <p:spPr>
          <a:xfrm>
            <a:off x="457200" y="2263365"/>
            <a:ext cx="8378982" cy="4336611"/>
          </a:xfrm>
        </p:spPr>
        <p:txBody>
          <a:bodyPr/>
          <a:lstStyle/>
          <a:p>
            <a:pPr>
              <a:buFontTx/>
              <a:buChar char="-"/>
            </a:pPr>
            <a:r>
              <a:rPr lang="en-ZA" sz="2000" b="1" dirty="0" smtClean="0"/>
              <a:t>Namibia Energy Regulatory Authority Bill (NERA) </a:t>
            </a:r>
            <a:endParaRPr lang="en-ZA" sz="2000" b="1" dirty="0"/>
          </a:p>
          <a:p>
            <a:pPr lvl="1">
              <a:buFontTx/>
              <a:buChar char="-"/>
            </a:pPr>
            <a:r>
              <a:rPr lang="en-ZA" sz="1800" dirty="0" smtClean="0"/>
              <a:t>To establish Namibia Energy </a:t>
            </a:r>
            <a:r>
              <a:rPr lang="en-ZA" sz="1800" dirty="0" smtClean="0"/>
              <a:t>Regulator </a:t>
            </a:r>
            <a:r>
              <a:rPr lang="en-ZA" sz="1800" dirty="0" smtClean="0"/>
              <a:t>for; electricity, downstream gas and petroleum, renewable energy, energy efficiency and the creation on an energy tribunal </a:t>
            </a:r>
          </a:p>
          <a:p>
            <a:pPr lvl="1">
              <a:buFontTx/>
              <a:buChar char="-"/>
            </a:pPr>
            <a:r>
              <a:rPr lang="en-ZA" sz="1800" dirty="0" smtClean="0"/>
              <a:t>Completion </a:t>
            </a:r>
            <a:r>
              <a:rPr lang="en-ZA" sz="1800" dirty="0" smtClean="0"/>
              <a:t>target, </a:t>
            </a:r>
            <a:r>
              <a:rPr lang="en-ZA" sz="1800" dirty="0"/>
              <a:t>March 2017</a:t>
            </a:r>
          </a:p>
          <a:p>
            <a:pPr>
              <a:buFontTx/>
              <a:buChar char="-"/>
            </a:pPr>
            <a:r>
              <a:rPr lang="en-ZA" sz="2000" b="1" dirty="0" smtClean="0"/>
              <a:t>Electricity Bill</a:t>
            </a:r>
          </a:p>
          <a:p>
            <a:pPr lvl="1">
              <a:buFontTx/>
              <a:buChar char="-"/>
            </a:pPr>
            <a:r>
              <a:rPr lang="en-ZA" sz="1800" dirty="0"/>
              <a:t>To update </a:t>
            </a:r>
            <a:r>
              <a:rPr lang="en-ZA" sz="1800" dirty="0" smtClean="0"/>
              <a:t>the </a:t>
            </a:r>
            <a:r>
              <a:rPr lang="en-ZA" sz="1800" dirty="0"/>
              <a:t>current Electricity Act No.4 of 2007, to reflect developments in the industry, and to improve enforcement </a:t>
            </a:r>
            <a:r>
              <a:rPr lang="en-ZA" sz="1800" dirty="0" smtClean="0"/>
              <a:t>powers,</a:t>
            </a:r>
            <a:endParaRPr lang="en-ZA" sz="1800" dirty="0"/>
          </a:p>
          <a:p>
            <a:pPr lvl="1">
              <a:buFontTx/>
              <a:buChar char="-"/>
            </a:pPr>
            <a:r>
              <a:rPr lang="en-ZA" sz="1800" dirty="0"/>
              <a:t>Completion </a:t>
            </a:r>
            <a:r>
              <a:rPr lang="en-ZA" sz="1800" dirty="0" smtClean="0"/>
              <a:t>target, </a:t>
            </a:r>
            <a:r>
              <a:rPr lang="en-ZA" sz="1800" dirty="0"/>
              <a:t>March 2017</a:t>
            </a:r>
          </a:p>
          <a:p>
            <a:pPr>
              <a:buFontTx/>
              <a:buChar char="-"/>
            </a:pPr>
            <a:r>
              <a:rPr lang="en-ZA" sz="2000" b="1" dirty="0" smtClean="0"/>
              <a:t>Gas Bill</a:t>
            </a:r>
            <a:endParaRPr lang="en-ZA" sz="2000" b="1" dirty="0"/>
          </a:p>
          <a:p>
            <a:pPr lvl="1">
              <a:buFontTx/>
              <a:buChar char="-"/>
            </a:pPr>
            <a:r>
              <a:rPr lang="en-ZA" sz="1800" dirty="0" smtClean="0"/>
              <a:t>To </a:t>
            </a:r>
            <a:r>
              <a:rPr lang="en-ZA" sz="1800" dirty="0"/>
              <a:t>regulate downstream gas, transportation, marketing, storage and related </a:t>
            </a:r>
            <a:r>
              <a:rPr lang="en-ZA" sz="1800" dirty="0" smtClean="0"/>
              <a:t>matters</a:t>
            </a:r>
          </a:p>
          <a:p>
            <a:pPr lvl="1">
              <a:buFontTx/>
              <a:buChar char="-"/>
            </a:pPr>
            <a:r>
              <a:rPr lang="en-ZA" sz="1800" dirty="0"/>
              <a:t>Completion </a:t>
            </a:r>
            <a:r>
              <a:rPr lang="en-ZA" sz="1800" dirty="0" smtClean="0"/>
              <a:t>target, </a:t>
            </a:r>
            <a:r>
              <a:rPr lang="en-ZA" sz="1800" dirty="0" smtClean="0"/>
              <a:t>December 2017</a:t>
            </a:r>
          </a:p>
        </p:txBody>
      </p:sp>
    </p:spTree>
    <p:extLst>
      <p:ext uri="{BB962C8B-B14F-4D97-AF65-F5344CB8AC3E}">
        <p14:creationId xmlns:p14="http://schemas.microsoft.com/office/powerpoint/2010/main" val="34735889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6618"/>
            <a:ext cx="8229600" cy="4218915"/>
          </a:xfrm>
        </p:spPr>
        <p:txBody>
          <a:bodyPr/>
          <a:lstStyle/>
          <a:p>
            <a:pPr marL="57150" indent="0">
              <a:buNone/>
            </a:pPr>
            <a:endParaRPr lang="en-ZA" sz="2400" dirty="0" smtClean="0"/>
          </a:p>
          <a:p>
            <a:pPr marL="57150" indent="0">
              <a:buNone/>
            </a:pPr>
            <a:endParaRPr lang="en-ZA" sz="2400" dirty="0"/>
          </a:p>
          <a:p>
            <a:pPr marL="57150" indent="0">
              <a:buNone/>
            </a:pPr>
            <a:endParaRPr lang="en-ZA" sz="2400" dirty="0" smtClean="0"/>
          </a:p>
          <a:p>
            <a:pPr marL="57150" indent="0">
              <a:buNone/>
            </a:pPr>
            <a:endParaRPr lang="en-ZA" sz="2400" dirty="0"/>
          </a:p>
          <a:p>
            <a:pPr marL="57150" indent="0">
              <a:buNone/>
            </a:pPr>
            <a:endParaRPr lang="en-ZA" sz="2400" dirty="0" smtClean="0"/>
          </a:p>
          <a:p>
            <a:pPr marL="57150" indent="0">
              <a:buNone/>
            </a:pPr>
            <a:endParaRPr lang="en-ZA" sz="2400" dirty="0" smtClean="0"/>
          </a:p>
          <a:p>
            <a:pPr marL="57150" indent="0">
              <a:buNone/>
            </a:pPr>
            <a:endParaRPr lang="en-ZA" sz="2400" dirty="0" smtClean="0"/>
          </a:p>
          <a:p>
            <a:pPr marL="57150" indent="0">
              <a:buNone/>
            </a:pPr>
            <a:r>
              <a:rPr lang="en-ZA" sz="2800" b="1" dirty="0" smtClean="0"/>
              <a:t>Electricity Supply Industry</a:t>
            </a:r>
          </a:p>
          <a:p>
            <a:pPr marL="57150" indent="0">
              <a:buNone/>
            </a:pPr>
            <a:r>
              <a:rPr lang="en-ZA" sz="2800" i="1" dirty="0" smtClean="0"/>
              <a:t>- Investment Opportunities</a:t>
            </a:r>
            <a:r>
              <a:rPr lang="en-ZA" sz="2800" b="1" i="1" dirty="0" smtClean="0"/>
              <a:t> </a:t>
            </a:r>
            <a:endParaRPr lang="en-ZA" sz="2800" b="1" i="1" dirty="0"/>
          </a:p>
        </p:txBody>
      </p:sp>
    </p:spTree>
    <p:extLst>
      <p:ext uri="{BB962C8B-B14F-4D97-AF65-F5344CB8AC3E}">
        <p14:creationId xmlns:p14="http://schemas.microsoft.com/office/powerpoint/2010/main" val="388531055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730" y="555295"/>
            <a:ext cx="7039069" cy="1143000"/>
          </a:xfrm>
        </p:spPr>
        <p:txBody>
          <a:bodyPr/>
          <a:lstStyle/>
          <a:p>
            <a:pPr algn="l"/>
            <a:r>
              <a:rPr lang="en-ZA" sz="3200" dirty="0" smtClean="0"/>
              <a:t>Opportunities in the sector</a:t>
            </a:r>
            <a:br>
              <a:rPr lang="en-ZA" sz="3200" dirty="0" smtClean="0"/>
            </a:br>
            <a:r>
              <a:rPr lang="en-ZA" sz="2000" i="1" dirty="0" smtClean="0"/>
              <a:t>Our Offer….</a:t>
            </a:r>
            <a:endParaRPr lang="en-ZA" sz="2800" i="1" dirty="0"/>
          </a:p>
        </p:txBody>
      </p:sp>
      <p:sp>
        <p:nvSpPr>
          <p:cNvPr id="3" name="Content Placeholder 2"/>
          <p:cNvSpPr>
            <a:spLocks noGrp="1"/>
          </p:cNvSpPr>
          <p:nvPr>
            <p:ph idx="1"/>
          </p:nvPr>
        </p:nvSpPr>
        <p:spPr>
          <a:xfrm>
            <a:off x="382509" y="2181885"/>
            <a:ext cx="8200176" cy="4074059"/>
          </a:xfrm>
        </p:spPr>
        <p:txBody>
          <a:bodyPr/>
          <a:lstStyle/>
          <a:p>
            <a:pPr algn="just">
              <a:buFontTx/>
              <a:buChar char="-"/>
            </a:pPr>
            <a:r>
              <a:rPr lang="en-ZA" sz="2000" dirty="0"/>
              <a:t>The Namibia Electricity Supply Industry offers an attractive investment climate, backed by a politically stable environment, clear defined energy policies, highly competitive regulatory regime offering cost reflective tariffs and other essential regulatory oversight services.</a:t>
            </a:r>
          </a:p>
          <a:p>
            <a:pPr algn="just">
              <a:buFontTx/>
              <a:buChar char="-"/>
            </a:pPr>
            <a:r>
              <a:rPr lang="en-ZA" sz="2000" dirty="0" smtClean="0"/>
              <a:t>Opportunities in the Sector include:</a:t>
            </a:r>
          </a:p>
          <a:p>
            <a:pPr lvl="1" algn="just">
              <a:buFontTx/>
              <a:buChar char="-"/>
            </a:pPr>
            <a:r>
              <a:rPr lang="en-ZA" sz="1600" dirty="0" smtClean="0"/>
              <a:t>Generation </a:t>
            </a:r>
            <a:r>
              <a:rPr lang="en-ZA" sz="1600" dirty="0"/>
              <a:t>options as reflected in the </a:t>
            </a:r>
            <a:r>
              <a:rPr lang="en-ZA" sz="1600" b="1" dirty="0"/>
              <a:t>National Integrated Resource Plan (NIRP</a:t>
            </a:r>
            <a:r>
              <a:rPr lang="en-ZA" sz="1600" b="1" dirty="0" smtClean="0"/>
              <a:t>)</a:t>
            </a:r>
            <a:r>
              <a:rPr lang="en-ZA" sz="1600" dirty="0" smtClean="0"/>
              <a:t>,</a:t>
            </a:r>
          </a:p>
          <a:p>
            <a:pPr lvl="1" algn="just">
              <a:buFontTx/>
              <a:buChar char="-"/>
            </a:pPr>
            <a:r>
              <a:rPr lang="en-ZA" sz="1600" dirty="0" smtClean="0"/>
              <a:t>Transmission </a:t>
            </a:r>
            <a:r>
              <a:rPr lang="en-ZA" sz="1600" dirty="0"/>
              <a:t>Projects as per NamPower Transmission Master Plan, </a:t>
            </a:r>
            <a:endParaRPr lang="en-ZA" sz="1600" dirty="0" smtClean="0"/>
          </a:p>
          <a:p>
            <a:pPr lvl="1" algn="just">
              <a:buFontTx/>
              <a:buChar char="-"/>
            </a:pPr>
            <a:r>
              <a:rPr lang="en-ZA" sz="1600" dirty="0" smtClean="0"/>
              <a:t>Distribution </a:t>
            </a:r>
            <a:r>
              <a:rPr lang="en-ZA" sz="1600" dirty="0"/>
              <a:t>Projects as identified by the Regional Electricity Distributors (REDs</a:t>
            </a:r>
            <a:r>
              <a:rPr lang="en-ZA" sz="1600" dirty="0" smtClean="0"/>
              <a:t>),</a:t>
            </a:r>
          </a:p>
          <a:p>
            <a:pPr lvl="1" algn="just">
              <a:buFontTx/>
              <a:buChar char="-"/>
            </a:pPr>
            <a:r>
              <a:rPr lang="en-ZA" sz="1600" dirty="0" smtClean="0"/>
              <a:t>Off </a:t>
            </a:r>
            <a:r>
              <a:rPr lang="en-ZA" sz="1600" dirty="0"/>
              <a:t>Grid Electrification Projects and Grid Electrification Projects as proposed by REDs and as recommended in the Project on Support Mechanisms to Improve the Electrification of Households in Urban and Rural Namibia.</a:t>
            </a:r>
            <a:r>
              <a:rPr lang="en-ZA" sz="1600" b="1" cap="all" dirty="0"/>
              <a:t> </a:t>
            </a:r>
            <a:endParaRPr lang="en-ZA" sz="1600" dirty="0"/>
          </a:p>
        </p:txBody>
      </p:sp>
    </p:spTree>
    <p:extLst>
      <p:ext uri="{BB962C8B-B14F-4D97-AF65-F5344CB8AC3E}">
        <p14:creationId xmlns:p14="http://schemas.microsoft.com/office/powerpoint/2010/main" val="203224368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730" y="555295"/>
            <a:ext cx="7039069" cy="1143000"/>
          </a:xfrm>
        </p:spPr>
        <p:txBody>
          <a:bodyPr/>
          <a:lstStyle/>
          <a:p>
            <a:pPr algn="l"/>
            <a:r>
              <a:rPr lang="en-ZA" sz="3200" dirty="0" smtClean="0"/>
              <a:t/>
            </a:r>
            <a:br>
              <a:rPr lang="en-ZA" sz="3200" dirty="0" smtClean="0"/>
            </a:br>
            <a:r>
              <a:rPr lang="en-ZA" sz="2800" dirty="0" smtClean="0"/>
              <a:t>Electricity Tariffs </a:t>
            </a:r>
            <a:endParaRPr lang="en-ZA" sz="2800" dirty="0"/>
          </a:p>
        </p:txBody>
      </p:sp>
      <p:sp>
        <p:nvSpPr>
          <p:cNvPr id="3" name="Content Placeholder 2"/>
          <p:cNvSpPr>
            <a:spLocks noGrp="1"/>
          </p:cNvSpPr>
          <p:nvPr>
            <p:ph idx="1"/>
          </p:nvPr>
        </p:nvSpPr>
        <p:spPr>
          <a:xfrm>
            <a:off x="382509" y="2181885"/>
            <a:ext cx="8200176" cy="4074059"/>
          </a:xfrm>
        </p:spPr>
        <p:txBody>
          <a:bodyPr/>
          <a:lstStyle/>
          <a:p>
            <a:pPr algn="just">
              <a:buFontTx/>
              <a:buChar char="-"/>
            </a:pPr>
            <a:r>
              <a:rPr lang="en-ZA" sz="2000" dirty="0" smtClean="0"/>
              <a:t>Electricity tariffs are cost reflective as formally adopted by Cabinet.</a:t>
            </a:r>
            <a:endParaRPr lang="en-ZA" sz="1800" dirty="0" smtClean="0"/>
          </a:p>
          <a:p>
            <a:pPr algn="just">
              <a:buFontTx/>
              <a:buChar char="-"/>
            </a:pPr>
            <a:r>
              <a:rPr lang="en-ZA" sz="2000" dirty="0" smtClean="0"/>
              <a:t>While </a:t>
            </a:r>
            <a:r>
              <a:rPr lang="en-ZA" sz="2000" dirty="0"/>
              <a:t>this has been successful in ensuring the viability of </a:t>
            </a:r>
            <a:r>
              <a:rPr lang="en-ZA" sz="2000" dirty="0" smtClean="0"/>
              <a:t>licensees in continuous supply of electricity, </a:t>
            </a:r>
            <a:r>
              <a:rPr lang="en-ZA" sz="2000" dirty="0"/>
              <a:t>it has also created major upheavals, most notably as a result of the impact on the affordability of </a:t>
            </a:r>
            <a:r>
              <a:rPr lang="en-ZA" sz="2000" dirty="0" smtClean="0"/>
              <a:t>electricity.</a:t>
            </a:r>
          </a:p>
          <a:p>
            <a:pPr algn="just">
              <a:buFontTx/>
              <a:buChar char="-"/>
            </a:pPr>
            <a:r>
              <a:rPr lang="en-ZA" sz="2000" dirty="0" smtClean="0"/>
              <a:t>Electricity Tariffs are set and approved by the Electricity Control Board as per the Electricity Act. </a:t>
            </a:r>
          </a:p>
          <a:p>
            <a:pPr algn="just">
              <a:buFontTx/>
              <a:buChar char="-"/>
            </a:pPr>
            <a:r>
              <a:rPr lang="en-ZA" sz="2000" dirty="0" smtClean="0"/>
              <a:t>Investors are allowed a regulated return on the investment determined by the Regulator. </a:t>
            </a:r>
            <a:endParaRPr lang="en-ZA" sz="2000" dirty="0"/>
          </a:p>
        </p:txBody>
      </p:sp>
    </p:spTree>
    <p:extLst>
      <p:ext uri="{BB962C8B-B14F-4D97-AF65-F5344CB8AC3E}">
        <p14:creationId xmlns:p14="http://schemas.microsoft.com/office/powerpoint/2010/main" val="59142558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043" y="555295"/>
            <a:ext cx="7220139" cy="1143000"/>
          </a:xfrm>
        </p:spPr>
        <p:txBody>
          <a:bodyPr/>
          <a:lstStyle/>
          <a:p>
            <a:pPr algn="l"/>
            <a:r>
              <a:rPr lang="en-ZA" sz="3200" dirty="0" smtClean="0"/>
              <a:t/>
            </a:r>
            <a:br>
              <a:rPr lang="en-ZA" sz="3200" dirty="0" smtClean="0"/>
            </a:br>
            <a:r>
              <a:rPr lang="en-ZA" sz="2800" dirty="0" smtClean="0"/>
              <a:t>Projects Pipeline </a:t>
            </a:r>
            <a:r>
              <a:rPr lang="en-ZA" sz="2800" dirty="0" smtClean="0"/>
              <a:t>and opportunities</a:t>
            </a:r>
            <a:endParaRPr lang="en-ZA" sz="2800" dirty="0"/>
          </a:p>
        </p:txBody>
      </p:sp>
      <p:sp>
        <p:nvSpPr>
          <p:cNvPr id="3" name="Content Placeholder 2"/>
          <p:cNvSpPr>
            <a:spLocks noGrp="1"/>
          </p:cNvSpPr>
          <p:nvPr>
            <p:ph idx="1"/>
          </p:nvPr>
        </p:nvSpPr>
        <p:spPr>
          <a:xfrm>
            <a:off x="457200" y="2100405"/>
            <a:ext cx="8378982" cy="4499572"/>
          </a:xfrm>
        </p:spPr>
        <p:txBody>
          <a:bodyPr/>
          <a:lstStyle/>
          <a:p>
            <a:pPr algn="just">
              <a:buFontTx/>
              <a:buChar char="-"/>
            </a:pPr>
            <a:r>
              <a:rPr lang="en-ZA" sz="2800" b="1" dirty="0" smtClean="0"/>
              <a:t>Interim </a:t>
            </a:r>
            <a:r>
              <a:rPr lang="en-ZA" sz="2800" b="1" dirty="0"/>
              <a:t>REFIT Programme: </a:t>
            </a:r>
            <a:r>
              <a:rPr lang="en-ZA" sz="2800" b="1" dirty="0" smtClean="0"/>
              <a:t>70MW </a:t>
            </a:r>
            <a:r>
              <a:rPr lang="en-ZA" sz="2800" b="1" dirty="0"/>
              <a:t>(licenses awarded)</a:t>
            </a:r>
          </a:p>
          <a:p>
            <a:pPr lvl="1" algn="just">
              <a:buFontTx/>
              <a:buChar char="-"/>
            </a:pPr>
            <a:r>
              <a:rPr lang="en-ZA" sz="2400" dirty="0" smtClean="0"/>
              <a:t>14 </a:t>
            </a:r>
            <a:r>
              <a:rPr lang="en-ZA" sz="2400" dirty="0"/>
              <a:t>G</a:t>
            </a:r>
            <a:r>
              <a:rPr lang="en-ZA" sz="2400" dirty="0" smtClean="0"/>
              <a:t>eneration </a:t>
            </a:r>
            <a:r>
              <a:rPr lang="en-ZA" sz="2400" dirty="0"/>
              <a:t>licenses for 5 MW RE plants each</a:t>
            </a:r>
          </a:p>
          <a:p>
            <a:pPr lvl="1" algn="just">
              <a:buFontTx/>
              <a:buChar char="-"/>
            </a:pPr>
            <a:r>
              <a:rPr lang="en-ZA" sz="2400" dirty="0" smtClean="0"/>
              <a:t>Procurement and PPA – complete</a:t>
            </a:r>
          </a:p>
          <a:p>
            <a:pPr lvl="1" algn="just">
              <a:buFontTx/>
              <a:buChar char="-"/>
            </a:pPr>
            <a:r>
              <a:rPr lang="en-ZA" sz="2400" dirty="0" smtClean="0"/>
              <a:t>Two Projects commissioned </a:t>
            </a:r>
          </a:p>
          <a:p>
            <a:pPr lvl="2" algn="just">
              <a:buFontTx/>
              <a:buChar char="-"/>
            </a:pPr>
            <a:r>
              <a:rPr lang="en-ZA" sz="1800" dirty="0" smtClean="0"/>
              <a:t>HopSol (Grootfontein and InnoSun Osona)</a:t>
            </a:r>
          </a:p>
          <a:p>
            <a:pPr lvl="1" algn="just">
              <a:buFontTx/>
              <a:buChar char="-"/>
            </a:pPr>
            <a:r>
              <a:rPr lang="en-ZA" sz="2400" dirty="0" smtClean="0"/>
              <a:t>12 in different stages of development </a:t>
            </a:r>
            <a:endParaRPr lang="en-ZA" sz="2400" dirty="0" smtClean="0"/>
          </a:p>
          <a:p>
            <a:pPr lvl="2" algn="just">
              <a:buFontTx/>
              <a:buChar char="-"/>
            </a:pPr>
            <a:r>
              <a:rPr lang="en-ZA" sz="1800" dirty="0"/>
              <a:t>Commission Target June 2017</a:t>
            </a:r>
          </a:p>
          <a:p>
            <a:pPr algn="just">
              <a:buFontTx/>
              <a:buChar char="-"/>
            </a:pPr>
            <a:r>
              <a:rPr lang="en-ZA" sz="2800" b="1" dirty="0" smtClean="0"/>
              <a:t>Solar </a:t>
            </a:r>
            <a:r>
              <a:rPr lang="en-ZA" sz="2800" b="1" dirty="0"/>
              <a:t>PV Tender: </a:t>
            </a:r>
            <a:r>
              <a:rPr lang="en-ZA" sz="2800" b="1" dirty="0" smtClean="0"/>
              <a:t>37MW </a:t>
            </a:r>
            <a:r>
              <a:rPr lang="en-ZA" sz="2800" b="1" dirty="0"/>
              <a:t>at </a:t>
            </a:r>
            <a:r>
              <a:rPr lang="en-ZA" sz="2800" b="1" dirty="0" smtClean="0"/>
              <a:t>Mariental</a:t>
            </a:r>
            <a:endParaRPr lang="en-ZA" sz="2800" b="1" dirty="0"/>
          </a:p>
          <a:p>
            <a:pPr lvl="1" algn="just">
              <a:buFontTx/>
              <a:buChar char="-"/>
            </a:pPr>
            <a:r>
              <a:rPr lang="en-ZA" sz="2400" dirty="0" smtClean="0"/>
              <a:t>Tender under adjudication</a:t>
            </a:r>
          </a:p>
          <a:p>
            <a:pPr lvl="1" algn="just">
              <a:buFontTx/>
              <a:buChar char="-"/>
            </a:pPr>
            <a:r>
              <a:rPr lang="en-ZA" sz="2400" dirty="0"/>
              <a:t>Commission Target </a:t>
            </a:r>
            <a:r>
              <a:rPr lang="en-ZA" sz="2400" dirty="0" smtClean="0"/>
              <a:t>December </a:t>
            </a:r>
            <a:r>
              <a:rPr lang="en-ZA" sz="2400" dirty="0" smtClean="0"/>
              <a:t>2017</a:t>
            </a:r>
            <a:endParaRPr lang="en-ZA" sz="2400" dirty="0"/>
          </a:p>
        </p:txBody>
      </p:sp>
    </p:spTree>
    <p:extLst>
      <p:ext uri="{BB962C8B-B14F-4D97-AF65-F5344CB8AC3E}">
        <p14:creationId xmlns:p14="http://schemas.microsoft.com/office/powerpoint/2010/main" val="4435542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02463" y="433796"/>
            <a:ext cx="6781046" cy="121393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b="1" dirty="0">
              <a:latin typeface="Century Gothic" panose="020B0502020202020204" pitchFamily="34" charset="0"/>
            </a:endParaRPr>
          </a:p>
          <a:p>
            <a:pPr algn="l"/>
            <a:r>
              <a:rPr lang="en-US" sz="3200" dirty="0"/>
              <a:t>Outline </a:t>
            </a:r>
            <a:endParaRPr lang="en-ZA" sz="3200" dirty="0"/>
          </a:p>
        </p:txBody>
      </p:sp>
      <p:sp>
        <p:nvSpPr>
          <p:cNvPr id="3" name="Content Placeholder 2"/>
          <p:cNvSpPr txBox="1">
            <a:spLocks/>
          </p:cNvSpPr>
          <p:nvPr/>
        </p:nvSpPr>
        <p:spPr>
          <a:xfrm>
            <a:off x="1022952" y="2123578"/>
            <a:ext cx="7686482" cy="398751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spcBef>
                <a:spcPts val="900"/>
              </a:spcBef>
              <a:spcAft>
                <a:spcPct val="0"/>
              </a:spcAft>
              <a:buClr>
                <a:srgbClr val="003366"/>
              </a:buClr>
              <a:buSzPct val="75000"/>
              <a:buFont typeface="Wingdings" pitchFamily="2" charset="2"/>
              <a:buChar char="l"/>
              <a:defRPr/>
            </a:pPr>
            <a:r>
              <a:rPr lang="en-US" sz="1600" dirty="0">
                <a:latin typeface="Calibri" panose="020F0502020204030204" pitchFamily="34" charset="0"/>
                <a:ea typeface="Calibri" panose="020F0502020204030204" pitchFamily="34" charset="0"/>
                <a:cs typeface="Times New Roman" panose="02020603050405020304" pitchFamily="18" charset="0"/>
              </a:rPr>
              <a:t>Mandate of the Ministry of Mines and Energy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fontAlgn="base">
              <a:spcBef>
                <a:spcPts val="900"/>
              </a:spcBef>
              <a:spcAft>
                <a:spcPct val="0"/>
              </a:spcAft>
              <a:buClr>
                <a:srgbClr val="003366"/>
              </a:buClr>
              <a:buSzPct val="75000"/>
              <a:buFont typeface="Wingdings" pitchFamily="2" charset="2"/>
              <a:buChar char="l"/>
              <a:defRPr/>
            </a:pPr>
            <a:r>
              <a:rPr lang="en-US" sz="1600" dirty="0">
                <a:latin typeface="Calibri" panose="020F0502020204030204" pitchFamily="34" charset="0"/>
                <a:ea typeface="Calibri" panose="020F0502020204030204" pitchFamily="34" charset="0"/>
                <a:cs typeface="Times New Roman" panose="02020603050405020304" pitchFamily="18" charset="0"/>
              </a:rPr>
              <a:t>Harambee Goal and outcomes [HPP11]</a:t>
            </a:r>
          </a:p>
          <a:p>
            <a:pPr fontAlgn="base">
              <a:spcBef>
                <a:spcPts val="900"/>
              </a:spcBef>
              <a:spcAft>
                <a:spcPct val="0"/>
              </a:spcAft>
              <a:buClr>
                <a:srgbClr val="003366"/>
              </a:buClr>
              <a:buSzPct val="75000"/>
              <a:buFont typeface="Wingdings" pitchFamily="2" charset="2"/>
              <a:buChar char="l"/>
              <a:defRPr/>
            </a:pPr>
            <a:r>
              <a:rPr lang="en-US" sz="1600" dirty="0" smtClean="0">
                <a:latin typeface="Calibri" panose="020F0502020204030204" pitchFamily="34" charset="0"/>
                <a:ea typeface="Calibri" panose="020F0502020204030204" pitchFamily="34" charset="0"/>
                <a:cs typeface="Times New Roman" panose="02020603050405020304" pitchFamily="18" charset="0"/>
              </a:rPr>
              <a:t>Overview </a:t>
            </a:r>
            <a:r>
              <a:rPr lang="en-US" sz="1600" dirty="0">
                <a:latin typeface="Calibri" panose="020F0502020204030204" pitchFamily="34" charset="0"/>
                <a:ea typeface="Calibri" panose="020F0502020204030204" pitchFamily="34" charset="0"/>
                <a:cs typeface="Times New Roman" panose="02020603050405020304" pitchFamily="18" charset="0"/>
              </a:rPr>
              <a:t>Primary Energy Use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fontAlgn="base">
              <a:spcBef>
                <a:spcPts val="900"/>
              </a:spcBef>
              <a:spcAft>
                <a:spcPct val="0"/>
              </a:spcAft>
              <a:buClr>
                <a:srgbClr val="003366"/>
              </a:buClr>
              <a:buSzPct val="75000"/>
              <a:buFont typeface="Wingdings" pitchFamily="2" charset="2"/>
              <a:buChar char="l"/>
              <a:defRPr/>
            </a:pPr>
            <a:r>
              <a:rPr lang="en-US" sz="1600" dirty="0">
                <a:latin typeface="Calibri" panose="020F0502020204030204" pitchFamily="34" charset="0"/>
                <a:ea typeface="Calibri" panose="020F0502020204030204" pitchFamily="34" charset="0"/>
                <a:cs typeface="Times New Roman" panose="02020603050405020304" pitchFamily="18" charset="0"/>
              </a:rPr>
              <a:t>Electricity </a:t>
            </a:r>
            <a:r>
              <a:rPr lang="en-US" sz="1600" dirty="0">
                <a:latin typeface="Calibri" panose="020F0502020204030204" pitchFamily="34" charset="0"/>
                <a:ea typeface="Calibri" panose="020F0502020204030204" pitchFamily="34" charset="0"/>
                <a:cs typeface="Times New Roman" panose="02020603050405020304" pitchFamily="18" charset="0"/>
              </a:rPr>
              <a:t>Supply </a:t>
            </a:r>
            <a:r>
              <a:rPr lang="en-US" sz="1600" dirty="0">
                <a:latin typeface="Calibri" panose="020F0502020204030204" pitchFamily="34" charset="0"/>
                <a:ea typeface="Calibri" panose="020F0502020204030204" pitchFamily="34" charset="0"/>
                <a:cs typeface="Times New Roman" panose="02020603050405020304" pitchFamily="18" charset="0"/>
              </a:rPr>
              <a:t>Industry</a:t>
            </a:r>
          </a:p>
          <a:p>
            <a:pPr fontAlgn="base">
              <a:spcBef>
                <a:spcPts val="900"/>
              </a:spcBef>
              <a:spcAft>
                <a:spcPct val="0"/>
              </a:spcAft>
              <a:buClr>
                <a:srgbClr val="003366"/>
              </a:buClr>
              <a:buSzPct val="75000"/>
              <a:buFont typeface="Wingdings" pitchFamily="2" charset="2"/>
              <a:buChar char="l"/>
              <a:defRPr/>
            </a:pPr>
            <a:r>
              <a:rPr lang="en-US" sz="1600" dirty="0">
                <a:latin typeface="Calibri" panose="020F0502020204030204" pitchFamily="34" charset="0"/>
                <a:ea typeface="Calibri" panose="020F0502020204030204" pitchFamily="34" charset="0"/>
                <a:cs typeface="Times New Roman" panose="02020603050405020304" pitchFamily="18" charset="0"/>
              </a:rPr>
              <a:t>Market Model</a:t>
            </a:r>
          </a:p>
          <a:p>
            <a:pPr fontAlgn="base">
              <a:spcBef>
                <a:spcPts val="900"/>
              </a:spcBef>
              <a:spcAft>
                <a:spcPct val="0"/>
              </a:spcAft>
              <a:buClr>
                <a:srgbClr val="003366"/>
              </a:buClr>
              <a:buSzPct val="75000"/>
              <a:buFont typeface="Wingdings" pitchFamily="2" charset="2"/>
              <a:buChar char="l"/>
              <a:defRPr/>
            </a:pPr>
            <a:r>
              <a:rPr lang="en-US" sz="1600" dirty="0">
                <a:latin typeface="Calibri" panose="020F0502020204030204" pitchFamily="34" charset="0"/>
                <a:ea typeface="Calibri" panose="020F0502020204030204" pitchFamily="34" charset="0"/>
                <a:cs typeface="Times New Roman" panose="02020603050405020304" pitchFamily="18" charset="0"/>
              </a:rPr>
              <a:t>Policies under review</a:t>
            </a:r>
          </a:p>
          <a:p>
            <a:pPr fontAlgn="base">
              <a:spcBef>
                <a:spcPts val="900"/>
              </a:spcBef>
              <a:spcAft>
                <a:spcPct val="0"/>
              </a:spcAft>
              <a:buClr>
                <a:srgbClr val="003366"/>
              </a:buClr>
              <a:buSzPct val="75000"/>
              <a:buFont typeface="Wingdings" pitchFamily="2" charset="2"/>
              <a:buChar char="l"/>
              <a:defRPr/>
            </a:pPr>
            <a:r>
              <a:rPr lang="en-US" sz="1600" dirty="0">
                <a:latin typeface="Calibri" panose="020F0502020204030204" pitchFamily="34" charset="0"/>
                <a:ea typeface="Calibri" panose="020F0502020204030204" pitchFamily="34" charset="0"/>
                <a:cs typeface="Times New Roman" panose="02020603050405020304" pitchFamily="18" charset="0"/>
              </a:rPr>
              <a:t>Legislations under review</a:t>
            </a:r>
          </a:p>
          <a:p>
            <a:pPr fontAlgn="base">
              <a:spcBef>
                <a:spcPts val="900"/>
              </a:spcBef>
              <a:spcAft>
                <a:spcPct val="0"/>
              </a:spcAft>
              <a:buClr>
                <a:srgbClr val="003366"/>
              </a:buClr>
              <a:buSzPct val="75000"/>
              <a:buFont typeface="Wingdings" pitchFamily="2" charset="2"/>
              <a:buChar char="l"/>
              <a:defRPr/>
            </a:pPr>
            <a:r>
              <a:rPr lang="en-US" sz="1600" dirty="0">
                <a:latin typeface="Calibri" panose="020F0502020204030204" pitchFamily="34" charset="0"/>
                <a:ea typeface="Calibri" panose="020F0502020204030204" pitchFamily="34" charset="0"/>
                <a:cs typeface="Times New Roman" panose="02020603050405020304" pitchFamily="18" charset="0"/>
              </a:rPr>
              <a:t>Investment opportunities</a:t>
            </a:r>
          </a:p>
          <a:p>
            <a:pPr fontAlgn="base">
              <a:spcBef>
                <a:spcPts val="900"/>
              </a:spcBef>
              <a:spcAft>
                <a:spcPct val="0"/>
              </a:spcAft>
              <a:buClr>
                <a:srgbClr val="003366"/>
              </a:buClr>
              <a:buSzPct val="75000"/>
              <a:buFont typeface="Wingdings" pitchFamily="2" charset="2"/>
              <a:buChar char="l"/>
              <a:defRPr/>
            </a:pPr>
            <a:r>
              <a:rPr lang="en-US" sz="1600" dirty="0">
                <a:latin typeface="Calibri" panose="020F0502020204030204" pitchFamily="34" charset="0"/>
                <a:ea typeface="Calibri" panose="020F0502020204030204" pitchFamily="34" charset="0"/>
                <a:cs typeface="Times New Roman" panose="02020603050405020304" pitchFamily="18" charset="0"/>
              </a:rPr>
              <a:t>Electricity Tariffs</a:t>
            </a:r>
          </a:p>
          <a:p>
            <a:pPr fontAlgn="base">
              <a:spcBef>
                <a:spcPts val="900"/>
              </a:spcBef>
              <a:spcAft>
                <a:spcPct val="0"/>
              </a:spcAft>
              <a:buClr>
                <a:srgbClr val="003366"/>
              </a:buClr>
              <a:buSzPct val="75000"/>
              <a:buFont typeface="Wingdings" pitchFamily="2" charset="2"/>
              <a:buChar char="l"/>
              <a:defRPr/>
            </a:pPr>
            <a:r>
              <a:rPr lang="en-US" sz="1600" dirty="0">
                <a:latin typeface="Calibri" panose="020F0502020204030204" pitchFamily="34" charset="0"/>
                <a:ea typeface="Calibri" panose="020F0502020204030204" pitchFamily="34" charset="0"/>
                <a:cs typeface="Times New Roman" panose="02020603050405020304" pitchFamily="18" charset="0"/>
              </a:rPr>
              <a:t>Project Pipelines</a:t>
            </a:r>
          </a:p>
          <a:p>
            <a:pPr fontAlgn="base">
              <a:spcBef>
                <a:spcPts val="900"/>
              </a:spcBef>
              <a:spcAft>
                <a:spcPct val="0"/>
              </a:spcAft>
              <a:buClr>
                <a:srgbClr val="003366"/>
              </a:buClr>
              <a:buSzPct val="75000"/>
              <a:buFont typeface="Wingdings" pitchFamily="2" charset="2"/>
              <a:buChar char="l"/>
              <a:defRPr/>
            </a:pPr>
            <a:r>
              <a:rPr lang="en-US" sz="1600" dirty="0" smtClean="0">
                <a:latin typeface="Calibri" panose="020F0502020204030204" pitchFamily="34" charset="0"/>
                <a:ea typeface="Calibri" panose="020F0502020204030204" pitchFamily="34" charset="0"/>
                <a:cs typeface="Times New Roman" panose="02020603050405020304" pitchFamily="18" charset="0"/>
              </a:rPr>
              <a:t>Challenges </a:t>
            </a:r>
            <a:r>
              <a:rPr lang="en-US" sz="1600" dirty="0">
                <a:latin typeface="Calibri" panose="020F0502020204030204" pitchFamily="34" charset="0"/>
                <a:ea typeface="Calibri" panose="020F0502020204030204" pitchFamily="34" charset="0"/>
                <a:cs typeface="Times New Roman" panose="02020603050405020304" pitchFamily="18" charset="0"/>
              </a:rPr>
              <a:t>and Opportunities</a:t>
            </a:r>
            <a:endParaRPr lang="en-ZA"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809309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516" y="555295"/>
            <a:ext cx="7075283" cy="1143000"/>
          </a:xfrm>
        </p:spPr>
        <p:txBody>
          <a:bodyPr/>
          <a:lstStyle/>
          <a:p>
            <a:pPr algn="l"/>
            <a:r>
              <a:rPr lang="en-ZA" sz="3200" dirty="0" smtClean="0"/>
              <a:t/>
            </a:r>
            <a:br>
              <a:rPr lang="en-ZA" sz="3200" dirty="0" smtClean="0"/>
            </a:br>
            <a:r>
              <a:rPr lang="en-ZA" sz="2800" dirty="0" smtClean="0"/>
              <a:t>Projects Pipeline </a:t>
            </a:r>
            <a:r>
              <a:rPr lang="en-ZA" sz="2800" dirty="0" smtClean="0"/>
              <a:t>and opportunities</a:t>
            </a:r>
            <a:endParaRPr lang="en-ZA" sz="2800" dirty="0"/>
          </a:p>
        </p:txBody>
      </p:sp>
      <p:sp>
        <p:nvSpPr>
          <p:cNvPr id="3" name="Content Placeholder 2"/>
          <p:cNvSpPr>
            <a:spLocks noGrp="1"/>
          </p:cNvSpPr>
          <p:nvPr>
            <p:ph idx="1"/>
          </p:nvPr>
        </p:nvSpPr>
        <p:spPr>
          <a:xfrm>
            <a:off x="457200" y="2100405"/>
            <a:ext cx="8378982" cy="4499572"/>
          </a:xfrm>
        </p:spPr>
        <p:txBody>
          <a:bodyPr/>
          <a:lstStyle/>
          <a:p>
            <a:pPr algn="just">
              <a:buFontTx/>
              <a:buChar char="-"/>
            </a:pPr>
            <a:r>
              <a:rPr lang="en-ZA" sz="2800" b="1" dirty="0" smtClean="0"/>
              <a:t>Unsolicited </a:t>
            </a:r>
            <a:r>
              <a:rPr lang="en-ZA" sz="2800" b="1" dirty="0"/>
              <a:t>Projects (licenses </a:t>
            </a:r>
            <a:r>
              <a:rPr lang="en-ZA" sz="2800" b="1" dirty="0" smtClean="0"/>
              <a:t>awarded)</a:t>
            </a:r>
            <a:endParaRPr lang="en-ZA" sz="2800" b="1" dirty="0"/>
          </a:p>
          <a:p>
            <a:pPr lvl="1" algn="just">
              <a:buFontTx/>
              <a:buChar char="-"/>
            </a:pPr>
            <a:r>
              <a:rPr lang="en-ZA" sz="2400" dirty="0" smtClean="0"/>
              <a:t>20MW </a:t>
            </a:r>
            <a:r>
              <a:rPr lang="en-ZA" sz="2400" dirty="0"/>
              <a:t>Solar PV (GreeNam</a:t>
            </a:r>
            <a:r>
              <a:rPr lang="en-ZA" sz="2400" dirty="0" smtClean="0"/>
              <a:t>)</a:t>
            </a:r>
          </a:p>
          <a:p>
            <a:pPr lvl="2" algn="just">
              <a:buFontTx/>
              <a:buChar char="-"/>
            </a:pPr>
            <a:r>
              <a:rPr lang="en-ZA" sz="1800" dirty="0"/>
              <a:t>Commission Target </a:t>
            </a:r>
            <a:r>
              <a:rPr lang="en-ZA" sz="1800" dirty="0"/>
              <a:t>End 2017 </a:t>
            </a:r>
            <a:endParaRPr lang="en-ZA" sz="1800" dirty="0"/>
          </a:p>
          <a:p>
            <a:pPr lvl="1" algn="just">
              <a:buFontTx/>
              <a:buChar char="-"/>
            </a:pPr>
            <a:r>
              <a:rPr lang="en-ZA" sz="2400" dirty="0"/>
              <a:t>44 MW Wind (</a:t>
            </a:r>
            <a:r>
              <a:rPr lang="en-ZA" sz="2400" dirty="0" smtClean="0"/>
              <a:t>Diaz)</a:t>
            </a:r>
          </a:p>
          <a:p>
            <a:pPr lvl="2" algn="just">
              <a:buFontTx/>
              <a:buChar char="-"/>
            </a:pPr>
            <a:r>
              <a:rPr lang="en-ZA" sz="1800" dirty="0"/>
              <a:t>Commission </a:t>
            </a:r>
            <a:r>
              <a:rPr lang="en-ZA" sz="1800" dirty="0"/>
              <a:t>Target </a:t>
            </a:r>
            <a:r>
              <a:rPr lang="en-ZA" sz="1800" dirty="0"/>
              <a:t>Early 2018 </a:t>
            </a:r>
            <a:endParaRPr lang="en-ZA" sz="1800" dirty="0"/>
          </a:p>
          <a:p>
            <a:pPr algn="just">
              <a:buFontTx/>
              <a:buChar char="-"/>
            </a:pPr>
            <a:r>
              <a:rPr lang="en-ZA" sz="2800" b="1" dirty="0" smtClean="0"/>
              <a:t>Biomass Harvesting for Electricity Generation (20MW – 30MW)</a:t>
            </a:r>
            <a:endParaRPr lang="en-ZA" sz="2800" b="1" dirty="0"/>
          </a:p>
          <a:p>
            <a:pPr lvl="1" algn="just"/>
            <a:r>
              <a:rPr lang="en-ZA" sz="2400" dirty="0"/>
              <a:t>Planning </a:t>
            </a:r>
            <a:r>
              <a:rPr lang="en-ZA" sz="2400" dirty="0" smtClean="0"/>
              <a:t>stage, investment decision late 2017 </a:t>
            </a:r>
          </a:p>
          <a:p>
            <a:pPr lvl="1" algn="just"/>
            <a:r>
              <a:rPr lang="en-ZA" sz="2400" dirty="0" smtClean="0"/>
              <a:t>To be procured on open public tender</a:t>
            </a:r>
            <a:endParaRPr lang="en-ZA" sz="2400" dirty="0">
              <a:solidFill>
                <a:srgbClr val="FF0000"/>
              </a:solidFill>
            </a:endParaRPr>
          </a:p>
        </p:txBody>
      </p:sp>
    </p:spTree>
    <p:extLst>
      <p:ext uri="{BB962C8B-B14F-4D97-AF65-F5344CB8AC3E}">
        <p14:creationId xmlns:p14="http://schemas.microsoft.com/office/powerpoint/2010/main" val="34333148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676" y="555295"/>
            <a:ext cx="7048123" cy="1143000"/>
          </a:xfrm>
        </p:spPr>
        <p:txBody>
          <a:bodyPr/>
          <a:lstStyle/>
          <a:p>
            <a:pPr algn="l"/>
            <a:r>
              <a:rPr lang="en-ZA" sz="3200" dirty="0" smtClean="0"/>
              <a:t/>
            </a:r>
            <a:br>
              <a:rPr lang="en-ZA" sz="3200" dirty="0" smtClean="0"/>
            </a:br>
            <a:r>
              <a:rPr lang="en-ZA" sz="2800" dirty="0" smtClean="0"/>
              <a:t>Projects Pipeline </a:t>
            </a:r>
            <a:r>
              <a:rPr lang="en-ZA" sz="2800" dirty="0" smtClean="0"/>
              <a:t>and opportunities</a:t>
            </a:r>
            <a:endParaRPr lang="en-ZA" sz="2800" dirty="0"/>
          </a:p>
        </p:txBody>
      </p:sp>
      <p:sp>
        <p:nvSpPr>
          <p:cNvPr id="3" name="Content Placeholder 2"/>
          <p:cNvSpPr>
            <a:spLocks noGrp="1"/>
          </p:cNvSpPr>
          <p:nvPr>
            <p:ph idx="1"/>
          </p:nvPr>
        </p:nvSpPr>
        <p:spPr>
          <a:xfrm>
            <a:off x="382509" y="2082297"/>
            <a:ext cx="8378982" cy="4445251"/>
          </a:xfrm>
        </p:spPr>
        <p:txBody>
          <a:bodyPr/>
          <a:lstStyle/>
          <a:p>
            <a:pPr>
              <a:buFontTx/>
              <a:buChar char="-"/>
            </a:pPr>
            <a:r>
              <a:rPr lang="en-ZA" sz="2400" b="1" dirty="0" smtClean="0"/>
              <a:t>Concentrated Solar Power (CSP) with Thermal Energy Storage (100MW – 150MW)</a:t>
            </a:r>
            <a:endParaRPr lang="en-ZA" sz="2400" b="1" dirty="0"/>
          </a:p>
          <a:p>
            <a:pPr lvl="1"/>
            <a:r>
              <a:rPr lang="en-ZA" sz="2000" dirty="0" smtClean="0"/>
              <a:t>CSP with thermal storage </a:t>
            </a:r>
          </a:p>
          <a:p>
            <a:pPr lvl="1"/>
            <a:r>
              <a:rPr lang="en-ZA" sz="2000" dirty="0" smtClean="0"/>
              <a:t>On a Public Private Partnership concept </a:t>
            </a:r>
            <a:endParaRPr lang="en-ZA" sz="2000" dirty="0" smtClean="0"/>
          </a:p>
          <a:p>
            <a:pPr lvl="1"/>
            <a:r>
              <a:rPr lang="en-ZA" sz="2000" dirty="0" smtClean="0"/>
              <a:t>Tender </a:t>
            </a:r>
            <a:r>
              <a:rPr lang="en-ZA" sz="2000" dirty="0" smtClean="0"/>
              <a:t>to be out early 2017</a:t>
            </a:r>
          </a:p>
          <a:p>
            <a:pPr indent="-285750">
              <a:buFontTx/>
              <a:buChar char="-"/>
            </a:pPr>
            <a:r>
              <a:rPr lang="en-ZA" sz="2400" b="1" dirty="0" smtClean="0"/>
              <a:t>Kudu </a:t>
            </a:r>
            <a:r>
              <a:rPr lang="en-ZA" sz="2400" b="1" dirty="0" smtClean="0"/>
              <a:t>Gas and Power Development (884MW)</a:t>
            </a:r>
          </a:p>
          <a:p>
            <a:pPr lvl="1">
              <a:buFontTx/>
              <a:buChar char="-"/>
            </a:pPr>
            <a:r>
              <a:rPr lang="en-ZA" sz="2000" dirty="0" smtClean="0"/>
              <a:t>Opportunity </a:t>
            </a:r>
            <a:r>
              <a:rPr lang="en-ZA" sz="2000" dirty="0"/>
              <a:t>for public private sector partnerships (PPPs)</a:t>
            </a:r>
            <a:endParaRPr lang="en-ZA" sz="2000" dirty="0" smtClean="0"/>
          </a:p>
          <a:p>
            <a:pPr lvl="1">
              <a:buFontTx/>
              <a:buChar char="-"/>
            </a:pPr>
            <a:r>
              <a:rPr lang="en-ZA" sz="2000" dirty="0" smtClean="0"/>
              <a:t>Upstream</a:t>
            </a:r>
            <a:endParaRPr lang="en-ZA" sz="2000" dirty="0"/>
          </a:p>
          <a:p>
            <a:pPr lvl="2">
              <a:buFontTx/>
              <a:buChar char="-"/>
            </a:pPr>
            <a:r>
              <a:rPr lang="en-ZA" sz="1600" dirty="0"/>
              <a:t>Divesting </a:t>
            </a:r>
            <a:r>
              <a:rPr lang="en-ZA" sz="1600" dirty="0"/>
              <a:t>of </a:t>
            </a:r>
            <a:r>
              <a:rPr lang="en-ZA" sz="1600" dirty="0"/>
              <a:t>NamCor </a:t>
            </a:r>
            <a:r>
              <a:rPr lang="en-ZA" sz="1600" dirty="0"/>
              <a:t>interest</a:t>
            </a:r>
          </a:p>
          <a:p>
            <a:pPr lvl="1">
              <a:buFontTx/>
              <a:buChar char="-"/>
            </a:pPr>
            <a:r>
              <a:rPr lang="en-ZA" sz="2000" dirty="0"/>
              <a:t>Downstream</a:t>
            </a:r>
          </a:p>
          <a:p>
            <a:pPr lvl="2">
              <a:buFontTx/>
              <a:buChar char="-"/>
            </a:pPr>
            <a:r>
              <a:rPr lang="en-ZA" sz="1600" dirty="0"/>
              <a:t>Equity in the Kudu Power  </a:t>
            </a:r>
          </a:p>
        </p:txBody>
      </p:sp>
    </p:spTree>
    <p:extLst>
      <p:ext uri="{BB962C8B-B14F-4D97-AF65-F5344CB8AC3E}">
        <p14:creationId xmlns:p14="http://schemas.microsoft.com/office/powerpoint/2010/main" val="105004315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295"/>
            <a:ext cx="8229600" cy="1143000"/>
          </a:xfrm>
        </p:spPr>
        <p:txBody>
          <a:bodyPr/>
          <a:lstStyle/>
          <a:p>
            <a:r>
              <a:rPr lang="en-ZA" sz="3200" dirty="0" smtClean="0"/>
              <a:t/>
            </a:r>
            <a:br>
              <a:rPr lang="en-ZA" sz="3200" dirty="0" smtClean="0"/>
            </a:br>
            <a:r>
              <a:rPr lang="en-ZA" sz="2800" dirty="0" smtClean="0"/>
              <a:t>Projects Pipeline </a:t>
            </a:r>
            <a:r>
              <a:rPr lang="en-ZA" sz="2800" dirty="0" smtClean="0"/>
              <a:t>and opportunities</a:t>
            </a:r>
            <a:endParaRPr lang="en-ZA" sz="2800" dirty="0"/>
          </a:p>
        </p:txBody>
      </p:sp>
      <p:sp>
        <p:nvSpPr>
          <p:cNvPr id="3" name="Content Placeholder 2"/>
          <p:cNvSpPr>
            <a:spLocks noGrp="1"/>
          </p:cNvSpPr>
          <p:nvPr>
            <p:ph idx="1"/>
          </p:nvPr>
        </p:nvSpPr>
        <p:spPr>
          <a:xfrm>
            <a:off x="382509" y="2082297"/>
            <a:ext cx="8378982" cy="4445251"/>
          </a:xfrm>
        </p:spPr>
        <p:txBody>
          <a:bodyPr/>
          <a:lstStyle/>
          <a:p>
            <a:pPr indent="-285750">
              <a:buFontTx/>
              <a:buChar char="-"/>
            </a:pPr>
            <a:r>
              <a:rPr lang="en-ZA" b="1" dirty="0" smtClean="0"/>
              <a:t>Hydro Power </a:t>
            </a:r>
            <a:endParaRPr lang="en-ZA" b="1" dirty="0" smtClean="0"/>
          </a:p>
          <a:p>
            <a:pPr lvl="1">
              <a:buFontTx/>
              <a:buChar char="-"/>
            </a:pPr>
            <a:r>
              <a:rPr lang="en-ZA" dirty="0"/>
              <a:t>Baynes (600MW)</a:t>
            </a:r>
          </a:p>
          <a:p>
            <a:pPr lvl="1">
              <a:buFontTx/>
              <a:buChar char="-"/>
            </a:pPr>
            <a:r>
              <a:rPr lang="en-ZA" dirty="0"/>
              <a:t>Lower Orange Hydro (80MW – 120MW)</a:t>
            </a:r>
          </a:p>
          <a:p>
            <a:pPr lvl="1">
              <a:buFontTx/>
              <a:buChar char="-"/>
            </a:pPr>
            <a:r>
              <a:rPr lang="en-ZA" dirty="0"/>
              <a:t>To be procured on </a:t>
            </a:r>
            <a:r>
              <a:rPr lang="en-ZA" dirty="0" smtClean="0"/>
              <a:t>open public tender</a:t>
            </a:r>
          </a:p>
          <a:p>
            <a:pPr>
              <a:buFontTx/>
              <a:buChar char="-"/>
            </a:pPr>
            <a:r>
              <a:rPr lang="en-ZA" b="1" dirty="0"/>
              <a:t>Mini</a:t>
            </a:r>
            <a:r>
              <a:rPr lang="en-ZA" sz="3600" dirty="0" smtClean="0"/>
              <a:t> </a:t>
            </a:r>
            <a:r>
              <a:rPr lang="en-ZA" b="1" dirty="0" smtClean="0"/>
              <a:t>Grids / Off grid Electrification </a:t>
            </a:r>
          </a:p>
          <a:p>
            <a:pPr lvl="1">
              <a:buFontTx/>
              <a:buChar char="-"/>
            </a:pPr>
            <a:r>
              <a:rPr lang="en-ZA" sz="2400" dirty="0" smtClean="0"/>
              <a:t>Public Private Partnership arrangements </a:t>
            </a:r>
            <a:r>
              <a:rPr lang="en-ZA" sz="2400" dirty="0" smtClean="0"/>
              <a:t>for </a:t>
            </a:r>
            <a:r>
              <a:rPr lang="en-ZA" sz="2400" dirty="0" smtClean="0"/>
              <a:t>mini grids and off </a:t>
            </a:r>
            <a:r>
              <a:rPr lang="en-ZA" sz="2400" dirty="0" smtClean="0"/>
              <a:t>grid electrifications</a:t>
            </a:r>
          </a:p>
          <a:p>
            <a:pPr lvl="1">
              <a:buFontTx/>
              <a:buChar char="-"/>
            </a:pPr>
            <a:r>
              <a:rPr lang="en-ZA" sz="2400" dirty="0" smtClean="0"/>
              <a:t>MME is keen to discuss </a:t>
            </a:r>
            <a:r>
              <a:rPr lang="en-ZA" sz="2400" dirty="0" smtClean="0"/>
              <a:t>proposals </a:t>
            </a:r>
            <a:r>
              <a:rPr lang="en-ZA" sz="2400" dirty="0" smtClean="0"/>
              <a:t>with the investors </a:t>
            </a:r>
            <a:r>
              <a:rPr lang="en-ZA" sz="3600" dirty="0" smtClean="0"/>
              <a:t> </a:t>
            </a:r>
            <a:endParaRPr lang="en-ZA" sz="3600" dirty="0"/>
          </a:p>
        </p:txBody>
      </p:sp>
    </p:spTree>
    <p:extLst>
      <p:ext uri="{BB962C8B-B14F-4D97-AF65-F5344CB8AC3E}">
        <p14:creationId xmlns:p14="http://schemas.microsoft.com/office/powerpoint/2010/main" val="375182963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lowchart: Punched Tape 82"/>
          <p:cNvSpPr/>
          <p:nvPr/>
        </p:nvSpPr>
        <p:spPr>
          <a:xfrm>
            <a:off x="1589444" y="874985"/>
            <a:ext cx="5771023" cy="876038"/>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solidFill>
                  <a:srgbClr val="C00000"/>
                </a:solidFill>
              </a:rPr>
              <a:t>NEW </a:t>
            </a:r>
            <a:r>
              <a:rPr lang="en-ZA" b="1" dirty="0" smtClean="0">
                <a:solidFill>
                  <a:srgbClr val="C00000"/>
                </a:solidFill>
              </a:rPr>
              <a:t>GENERATION CAPACITIES and Opportunities</a:t>
            </a:r>
          </a:p>
          <a:p>
            <a:pPr algn="ctr"/>
            <a:r>
              <a:rPr lang="en-ZA" b="1" dirty="0" smtClean="0">
                <a:solidFill>
                  <a:srgbClr val="C00000"/>
                </a:solidFill>
              </a:rPr>
              <a:t>2016 - 2026</a:t>
            </a:r>
            <a:endParaRPr lang="en-GB" b="1" dirty="0"/>
          </a:p>
        </p:txBody>
      </p:sp>
      <p:grpSp>
        <p:nvGrpSpPr>
          <p:cNvPr id="82" name="Group 81"/>
          <p:cNvGrpSpPr/>
          <p:nvPr/>
        </p:nvGrpSpPr>
        <p:grpSpPr>
          <a:xfrm>
            <a:off x="360666" y="1903423"/>
            <a:ext cx="8414061" cy="4385773"/>
            <a:chOff x="581532" y="1679570"/>
            <a:chExt cx="8414061" cy="4385773"/>
          </a:xfrm>
        </p:grpSpPr>
        <p:cxnSp>
          <p:nvCxnSpPr>
            <p:cNvPr id="3" name="Straight Connector 2"/>
            <p:cNvCxnSpPr/>
            <p:nvPr/>
          </p:nvCxnSpPr>
          <p:spPr>
            <a:xfrm>
              <a:off x="841972" y="3938257"/>
              <a:ext cx="6855621" cy="1744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841973" y="3856775"/>
              <a:ext cx="1406" cy="16975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697593" y="3861301"/>
              <a:ext cx="0" cy="190122"/>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1249378" y="3856776"/>
              <a:ext cx="181071" cy="176544"/>
            </a:xfrm>
            <a:custGeom>
              <a:avLst/>
              <a:gdLst>
                <a:gd name="connsiteX0" fmla="*/ 0 w 117695"/>
                <a:gd name="connsiteY0" fmla="*/ 88272 h 176543"/>
                <a:gd name="connsiteX1" fmla="*/ 58848 w 117695"/>
                <a:gd name="connsiteY1" fmla="*/ 0 h 176543"/>
                <a:gd name="connsiteX2" fmla="*/ 117696 w 117695"/>
                <a:gd name="connsiteY2" fmla="*/ 88272 h 176543"/>
                <a:gd name="connsiteX3" fmla="*/ 58848 w 117695"/>
                <a:gd name="connsiteY3" fmla="*/ 176544 h 176543"/>
                <a:gd name="connsiteX4" fmla="*/ 0 w 117695"/>
                <a:gd name="connsiteY4" fmla="*/ 88272 h 176543"/>
                <a:gd name="connsiteX0" fmla="*/ 0 w 181071"/>
                <a:gd name="connsiteY0" fmla="*/ 88272 h 176544"/>
                <a:gd name="connsiteX1" fmla="*/ 58848 w 181071"/>
                <a:gd name="connsiteY1" fmla="*/ 0 h 176544"/>
                <a:gd name="connsiteX2" fmla="*/ 181071 w 181071"/>
                <a:gd name="connsiteY2" fmla="*/ 88272 h 176544"/>
                <a:gd name="connsiteX3" fmla="*/ 58848 w 181071"/>
                <a:gd name="connsiteY3" fmla="*/ 176544 h 176544"/>
                <a:gd name="connsiteX4" fmla="*/ 0 w 181071"/>
                <a:gd name="connsiteY4" fmla="*/ 88272 h 17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71" h="176544">
                  <a:moveTo>
                    <a:pt x="0" y="88272"/>
                  </a:moveTo>
                  <a:cubicBezTo>
                    <a:pt x="0" y="39521"/>
                    <a:pt x="28670" y="0"/>
                    <a:pt x="58848" y="0"/>
                  </a:cubicBezTo>
                  <a:cubicBezTo>
                    <a:pt x="89026" y="0"/>
                    <a:pt x="181071" y="39521"/>
                    <a:pt x="181071" y="88272"/>
                  </a:cubicBezTo>
                  <a:cubicBezTo>
                    <a:pt x="181071" y="137023"/>
                    <a:pt x="89026" y="176544"/>
                    <a:pt x="58848" y="176544"/>
                  </a:cubicBezTo>
                  <a:cubicBezTo>
                    <a:pt x="28670" y="176544"/>
                    <a:pt x="0" y="137023"/>
                    <a:pt x="0" y="88272"/>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1"/>
            <p:cNvSpPr/>
            <p:nvPr/>
          </p:nvSpPr>
          <p:spPr>
            <a:xfrm>
              <a:off x="2071735" y="3855265"/>
              <a:ext cx="181071" cy="176544"/>
            </a:xfrm>
            <a:custGeom>
              <a:avLst/>
              <a:gdLst>
                <a:gd name="connsiteX0" fmla="*/ 0 w 117695"/>
                <a:gd name="connsiteY0" fmla="*/ 88272 h 176543"/>
                <a:gd name="connsiteX1" fmla="*/ 58848 w 117695"/>
                <a:gd name="connsiteY1" fmla="*/ 0 h 176543"/>
                <a:gd name="connsiteX2" fmla="*/ 117696 w 117695"/>
                <a:gd name="connsiteY2" fmla="*/ 88272 h 176543"/>
                <a:gd name="connsiteX3" fmla="*/ 58848 w 117695"/>
                <a:gd name="connsiteY3" fmla="*/ 176544 h 176543"/>
                <a:gd name="connsiteX4" fmla="*/ 0 w 117695"/>
                <a:gd name="connsiteY4" fmla="*/ 88272 h 176543"/>
                <a:gd name="connsiteX0" fmla="*/ 0 w 181071"/>
                <a:gd name="connsiteY0" fmla="*/ 88272 h 176544"/>
                <a:gd name="connsiteX1" fmla="*/ 58848 w 181071"/>
                <a:gd name="connsiteY1" fmla="*/ 0 h 176544"/>
                <a:gd name="connsiteX2" fmla="*/ 181071 w 181071"/>
                <a:gd name="connsiteY2" fmla="*/ 88272 h 176544"/>
                <a:gd name="connsiteX3" fmla="*/ 58848 w 181071"/>
                <a:gd name="connsiteY3" fmla="*/ 176544 h 176544"/>
                <a:gd name="connsiteX4" fmla="*/ 0 w 181071"/>
                <a:gd name="connsiteY4" fmla="*/ 88272 h 17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71" h="176544">
                  <a:moveTo>
                    <a:pt x="0" y="88272"/>
                  </a:moveTo>
                  <a:cubicBezTo>
                    <a:pt x="0" y="39521"/>
                    <a:pt x="28670" y="0"/>
                    <a:pt x="58848" y="0"/>
                  </a:cubicBezTo>
                  <a:cubicBezTo>
                    <a:pt x="89026" y="0"/>
                    <a:pt x="181071" y="39521"/>
                    <a:pt x="181071" y="88272"/>
                  </a:cubicBezTo>
                  <a:cubicBezTo>
                    <a:pt x="181071" y="137023"/>
                    <a:pt x="89026" y="176544"/>
                    <a:pt x="58848" y="176544"/>
                  </a:cubicBezTo>
                  <a:cubicBezTo>
                    <a:pt x="28670" y="176544"/>
                    <a:pt x="0" y="137023"/>
                    <a:pt x="0" y="88272"/>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1"/>
            <p:cNvSpPr/>
            <p:nvPr/>
          </p:nvSpPr>
          <p:spPr>
            <a:xfrm>
              <a:off x="3020088" y="3863564"/>
              <a:ext cx="181071" cy="176544"/>
            </a:xfrm>
            <a:custGeom>
              <a:avLst/>
              <a:gdLst>
                <a:gd name="connsiteX0" fmla="*/ 0 w 117695"/>
                <a:gd name="connsiteY0" fmla="*/ 88272 h 176543"/>
                <a:gd name="connsiteX1" fmla="*/ 58848 w 117695"/>
                <a:gd name="connsiteY1" fmla="*/ 0 h 176543"/>
                <a:gd name="connsiteX2" fmla="*/ 117696 w 117695"/>
                <a:gd name="connsiteY2" fmla="*/ 88272 h 176543"/>
                <a:gd name="connsiteX3" fmla="*/ 58848 w 117695"/>
                <a:gd name="connsiteY3" fmla="*/ 176544 h 176543"/>
                <a:gd name="connsiteX4" fmla="*/ 0 w 117695"/>
                <a:gd name="connsiteY4" fmla="*/ 88272 h 176543"/>
                <a:gd name="connsiteX0" fmla="*/ 0 w 181071"/>
                <a:gd name="connsiteY0" fmla="*/ 88272 h 176544"/>
                <a:gd name="connsiteX1" fmla="*/ 58848 w 181071"/>
                <a:gd name="connsiteY1" fmla="*/ 0 h 176544"/>
                <a:gd name="connsiteX2" fmla="*/ 181071 w 181071"/>
                <a:gd name="connsiteY2" fmla="*/ 88272 h 176544"/>
                <a:gd name="connsiteX3" fmla="*/ 58848 w 181071"/>
                <a:gd name="connsiteY3" fmla="*/ 176544 h 176544"/>
                <a:gd name="connsiteX4" fmla="*/ 0 w 181071"/>
                <a:gd name="connsiteY4" fmla="*/ 88272 h 17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71" h="176544">
                  <a:moveTo>
                    <a:pt x="0" y="88272"/>
                  </a:moveTo>
                  <a:cubicBezTo>
                    <a:pt x="0" y="39521"/>
                    <a:pt x="28670" y="0"/>
                    <a:pt x="58848" y="0"/>
                  </a:cubicBezTo>
                  <a:cubicBezTo>
                    <a:pt x="89026" y="0"/>
                    <a:pt x="181071" y="39521"/>
                    <a:pt x="181071" y="88272"/>
                  </a:cubicBezTo>
                  <a:cubicBezTo>
                    <a:pt x="181071" y="137023"/>
                    <a:pt x="89026" y="176544"/>
                    <a:pt x="58848" y="176544"/>
                  </a:cubicBezTo>
                  <a:cubicBezTo>
                    <a:pt x="28670" y="176544"/>
                    <a:pt x="0" y="137023"/>
                    <a:pt x="0" y="88272"/>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1"/>
            <p:cNvSpPr/>
            <p:nvPr/>
          </p:nvSpPr>
          <p:spPr>
            <a:xfrm>
              <a:off x="3934286" y="3855264"/>
              <a:ext cx="181071" cy="176544"/>
            </a:xfrm>
            <a:custGeom>
              <a:avLst/>
              <a:gdLst>
                <a:gd name="connsiteX0" fmla="*/ 0 w 117695"/>
                <a:gd name="connsiteY0" fmla="*/ 88272 h 176543"/>
                <a:gd name="connsiteX1" fmla="*/ 58848 w 117695"/>
                <a:gd name="connsiteY1" fmla="*/ 0 h 176543"/>
                <a:gd name="connsiteX2" fmla="*/ 117696 w 117695"/>
                <a:gd name="connsiteY2" fmla="*/ 88272 h 176543"/>
                <a:gd name="connsiteX3" fmla="*/ 58848 w 117695"/>
                <a:gd name="connsiteY3" fmla="*/ 176544 h 176543"/>
                <a:gd name="connsiteX4" fmla="*/ 0 w 117695"/>
                <a:gd name="connsiteY4" fmla="*/ 88272 h 176543"/>
                <a:gd name="connsiteX0" fmla="*/ 0 w 181071"/>
                <a:gd name="connsiteY0" fmla="*/ 88272 h 176544"/>
                <a:gd name="connsiteX1" fmla="*/ 58848 w 181071"/>
                <a:gd name="connsiteY1" fmla="*/ 0 h 176544"/>
                <a:gd name="connsiteX2" fmla="*/ 181071 w 181071"/>
                <a:gd name="connsiteY2" fmla="*/ 88272 h 176544"/>
                <a:gd name="connsiteX3" fmla="*/ 58848 w 181071"/>
                <a:gd name="connsiteY3" fmla="*/ 176544 h 176544"/>
                <a:gd name="connsiteX4" fmla="*/ 0 w 181071"/>
                <a:gd name="connsiteY4" fmla="*/ 88272 h 17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71" h="176544">
                  <a:moveTo>
                    <a:pt x="0" y="88272"/>
                  </a:moveTo>
                  <a:cubicBezTo>
                    <a:pt x="0" y="39521"/>
                    <a:pt x="28670" y="0"/>
                    <a:pt x="58848" y="0"/>
                  </a:cubicBezTo>
                  <a:cubicBezTo>
                    <a:pt x="89026" y="0"/>
                    <a:pt x="181071" y="39521"/>
                    <a:pt x="181071" y="88272"/>
                  </a:cubicBezTo>
                  <a:cubicBezTo>
                    <a:pt x="181071" y="137023"/>
                    <a:pt x="89026" y="176544"/>
                    <a:pt x="58848" y="176544"/>
                  </a:cubicBezTo>
                  <a:cubicBezTo>
                    <a:pt x="28670" y="176544"/>
                    <a:pt x="0" y="137023"/>
                    <a:pt x="0" y="88272"/>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1"/>
            <p:cNvSpPr/>
            <p:nvPr/>
          </p:nvSpPr>
          <p:spPr>
            <a:xfrm>
              <a:off x="4982043" y="3855264"/>
              <a:ext cx="181071" cy="176544"/>
            </a:xfrm>
            <a:custGeom>
              <a:avLst/>
              <a:gdLst>
                <a:gd name="connsiteX0" fmla="*/ 0 w 117695"/>
                <a:gd name="connsiteY0" fmla="*/ 88272 h 176543"/>
                <a:gd name="connsiteX1" fmla="*/ 58848 w 117695"/>
                <a:gd name="connsiteY1" fmla="*/ 0 h 176543"/>
                <a:gd name="connsiteX2" fmla="*/ 117696 w 117695"/>
                <a:gd name="connsiteY2" fmla="*/ 88272 h 176543"/>
                <a:gd name="connsiteX3" fmla="*/ 58848 w 117695"/>
                <a:gd name="connsiteY3" fmla="*/ 176544 h 176543"/>
                <a:gd name="connsiteX4" fmla="*/ 0 w 117695"/>
                <a:gd name="connsiteY4" fmla="*/ 88272 h 176543"/>
                <a:gd name="connsiteX0" fmla="*/ 0 w 181071"/>
                <a:gd name="connsiteY0" fmla="*/ 88272 h 176544"/>
                <a:gd name="connsiteX1" fmla="*/ 58848 w 181071"/>
                <a:gd name="connsiteY1" fmla="*/ 0 h 176544"/>
                <a:gd name="connsiteX2" fmla="*/ 181071 w 181071"/>
                <a:gd name="connsiteY2" fmla="*/ 88272 h 176544"/>
                <a:gd name="connsiteX3" fmla="*/ 58848 w 181071"/>
                <a:gd name="connsiteY3" fmla="*/ 176544 h 176544"/>
                <a:gd name="connsiteX4" fmla="*/ 0 w 181071"/>
                <a:gd name="connsiteY4" fmla="*/ 88272 h 17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71" h="176544">
                  <a:moveTo>
                    <a:pt x="0" y="88272"/>
                  </a:moveTo>
                  <a:cubicBezTo>
                    <a:pt x="0" y="39521"/>
                    <a:pt x="28670" y="0"/>
                    <a:pt x="58848" y="0"/>
                  </a:cubicBezTo>
                  <a:cubicBezTo>
                    <a:pt x="89026" y="0"/>
                    <a:pt x="181071" y="39521"/>
                    <a:pt x="181071" y="88272"/>
                  </a:cubicBezTo>
                  <a:cubicBezTo>
                    <a:pt x="181071" y="137023"/>
                    <a:pt x="89026" y="176544"/>
                    <a:pt x="58848" y="176544"/>
                  </a:cubicBezTo>
                  <a:cubicBezTo>
                    <a:pt x="28670" y="176544"/>
                    <a:pt x="0" y="137023"/>
                    <a:pt x="0" y="88272"/>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1"/>
            <p:cNvSpPr/>
            <p:nvPr/>
          </p:nvSpPr>
          <p:spPr>
            <a:xfrm>
              <a:off x="6003947" y="3849985"/>
              <a:ext cx="181071" cy="176544"/>
            </a:xfrm>
            <a:custGeom>
              <a:avLst/>
              <a:gdLst>
                <a:gd name="connsiteX0" fmla="*/ 0 w 117695"/>
                <a:gd name="connsiteY0" fmla="*/ 88272 h 176543"/>
                <a:gd name="connsiteX1" fmla="*/ 58848 w 117695"/>
                <a:gd name="connsiteY1" fmla="*/ 0 h 176543"/>
                <a:gd name="connsiteX2" fmla="*/ 117696 w 117695"/>
                <a:gd name="connsiteY2" fmla="*/ 88272 h 176543"/>
                <a:gd name="connsiteX3" fmla="*/ 58848 w 117695"/>
                <a:gd name="connsiteY3" fmla="*/ 176544 h 176543"/>
                <a:gd name="connsiteX4" fmla="*/ 0 w 117695"/>
                <a:gd name="connsiteY4" fmla="*/ 88272 h 176543"/>
                <a:gd name="connsiteX0" fmla="*/ 0 w 181071"/>
                <a:gd name="connsiteY0" fmla="*/ 88272 h 176544"/>
                <a:gd name="connsiteX1" fmla="*/ 58848 w 181071"/>
                <a:gd name="connsiteY1" fmla="*/ 0 h 176544"/>
                <a:gd name="connsiteX2" fmla="*/ 181071 w 181071"/>
                <a:gd name="connsiteY2" fmla="*/ 88272 h 176544"/>
                <a:gd name="connsiteX3" fmla="*/ 58848 w 181071"/>
                <a:gd name="connsiteY3" fmla="*/ 176544 h 176544"/>
                <a:gd name="connsiteX4" fmla="*/ 0 w 181071"/>
                <a:gd name="connsiteY4" fmla="*/ 88272 h 17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71" h="176544">
                  <a:moveTo>
                    <a:pt x="0" y="88272"/>
                  </a:moveTo>
                  <a:cubicBezTo>
                    <a:pt x="0" y="39521"/>
                    <a:pt x="28670" y="0"/>
                    <a:pt x="58848" y="0"/>
                  </a:cubicBezTo>
                  <a:cubicBezTo>
                    <a:pt x="89026" y="0"/>
                    <a:pt x="181071" y="39521"/>
                    <a:pt x="181071" y="88272"/>
                  </a:cubicBezTo>
                  <a:cubicBezTo>
                    <a:pt x="181071" y="137023"/>
                    <a:pt x="89026" y="176544"/>
                    <a:pt x="58848" y="176544"/>
                  </a:cubicBezTo>
                  <a:cubicBezTo>
                    <a:pt x="28670" y="176544"/>
                    <a:pt x="0" y="137023"/>
                    <a:pt x="0" y="88272"/>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1" name="Group 20"/>
            <p:cNvGrpSpPr/>
            <p:nvPr/>
          </p:nvGrpSpPr>
          <p:grpSpPr>
            <a:xfrm>
              <a:off x="581532" y="5441132"/>
              <a:ext cx="1486304" cy="608340"/>
              <a:chOff x="490997" y="4870765"/>
              <a:chExt cx="1486304" cy="608340"/>
            </a:xfrm>
          </p:grpSpPr>
          <p:sp>
            <p:nvSpPr>
              <p:cNvPr id="18" name="TextBox 17"/>
              <p:cNvSpPr txBox="1"/>
              <p:nvPr/>
            </p:nvSpPr>
            <p:spPr>
              <a:xfrm>
                <a:off x="490997" y="5078995"/>
                <a:ext cx="1486304"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none" rtlCol="0">
                <a:spAutoFit/>
              </a:bodyPr>
              <a:lstStyle/>
              <a:p>
                <a:r>
                  <a:rPr lang="en-ZA" sz="1000" dirty="0" smtClean="0"/>
                  <a:t>1</a:t>
                </a:r>
                <a:r>
                  <a:rPr lang="en-ZA" sz="1000" baseline="30000" dirty="0" smtClean="0"/>
                  <a:t>st</a:t>
                </a:r>
                <a:r>
                  <a:rPr lang="en-ZA" sz="1000" dirty="0" smtClean="0"/>
                  <a:t> REFIT </a:t>
                </a:r>
                <a:r>
                  <a:rPr lang="en-ZA" sz="1000" dirty="0" err="1" smtClean="0"/>
                  <a:t>Hopsol</a:t>
                </a:r>
                <a:r>
                  <a:rPr lang="en-ZA" sz="1000" dirty="0" smtClean="0"/>
                  <a:t> - 5MW</a:t>
                </a:r>
              </a:p>
              <a:p>
                <a:r>
                  <a:rPr lang="en-ZA" sz="1000" dirty="0" smtClean="0"/>
                  <a:t>2</a:t>
                </a:r>
                <a:r>
                  <a:rPr lang="en-ZA" sz="1000" baseline="30000" dirty="0" smtClean="0"/>
                  <a:t>nd</a:t>
                </a:r>
                <a:r>
                  <a:rPr lang="en-ZA" sz="1000" dirty="0" smtClean="0"/>
                  <a:t> REFIT </a:t>
                </a:r>
                <a:r>
                  <a:rPr lang="en-ZA" sz="1000" dirty="0" err="1" smtClean="0"/>
                  <a:t>Innosun</a:t>
                </a:r>
                <a:r>
                  <a:rPr lang="en-ZA" sz="1000" dirty="0" smtClean="0"/>
                  <a:t> - 5MW</a:t>
                </a:r>
                <a:endParaRPr lang="en-GB" sz="1000" dirty="0"/>
              </a:p>
            </p:txBody>
          </p:sp>
          <p:cxnSp>
            <p:nvCxnSpPr>
              <p:cNvPr id="20" name="Straight Arrow Connector 19"/>
              <p:cNvCxnSpPr>
                <a:stCxn id="18" idx="0"/>
              </p:cNvCxnSpPr>
              <p:nvPr/>
            </p:nvCxnSpPr>
            <p:spPr>
              <a:xfrm flipV="1">
                <a:off x="1234149" y="4870765"/>
                <a:ext cx="0" cy="208230"/>
              </a:xfrm>
              <a:prstGeom prst="straightConnector1">
                <a:avLst/>
              </a:prstGeom>
              <a:ln>
                <a:solidFill>
                  <a:schemeClr val="accent6">
                    <a:lumMod val="75000"/>
                  </a:schemeClr>
                </a:solidFill>
                <a:tailEnd type="diamond"/>
              </a:ln>
            </p:spPr>
            <p:style>
              <a:lnRef idx="2">
                <a:schemeClr val="accent1"/>
              </a:lnRef>
              <a:fillRef idx="0">
                <a:schemeClr val="accent1"/>
              </a:fillRef>
              <a:effectRef idx="1">
                <a:schemeClr val="accent1"/>
              </a:effectRef>
              <a:fontRef idx="minor">
                <a:schemeClr val="tx1"/>
              </a:fontRef>
            </p:style>
          </p:cxnSp>
        </p:grpSp>
        <p:sp>
          <p:nvSpPr>
            <p:cNvPr id="23" name="Oval 22"/>
            <p:cNvSpPr/>
            <p:nvPr/>
          </p:nvSpPr>
          <p:spPr>
            <a:xfrm>
              <a:off x="923452" y="5041020"/>
              <a:ext cx="841974" cy="305049"/>
            </a:xfrm>
            <a:prstGeom prst="ellipse">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b="1" dirty="0" smtClean="0">
                  <a:solidFill>
                    <a:schemeClr val="bg1"/>
                  </a:solidFill>
                </a:rPr>
                <a:t>10 MW</a:t>
              </a:r>
              <a:endParaRPr lang="en-GB" sz="900" b="1" dirty="0">
                <a:solidFill>
                  <a:schemeClr val="bg1"/>
                </a:solidFill>
              </a:endParaRPr>
            </a:p>
          </p:txBody>
        </p:sp>
        <p:sp>
          <p:nvSpPr>
            <p:cNvPr id="24" name="TextBox 23"/>
            <p:cNvSpPr txBox="1"/>
            <p:nvPr/>
          </p:nvSpPr>
          <p:spPr>
            <a:xfrm>
              <a:off x="843379" y="4478798"/>
              <a:ext cx="966931" cy="384721"/>
            </a:xfrm>
            <a:prstGeom prst="rect">
              <a:avLst/>
            </a:prstGeom>
            <a:noFill/>
          </p:spPr>
          <p:txBody>
            <a:bodyPr wrap="none" rtlCol="0">
              <a:spAutoFit/>
            </a:bodyPr>
            <a:lstStyle/>
            <a:p>
              <a:pPr algn="ctr"/>
              <a:r>
                <a:rPr lang="en-ZA" sz="900" dirty="0" smtClean="0">
                  <a:solidFill>
                    <a:schemeClr val="tx2"/>
                  </a:solidFill>
                </a:rPr>
                <a:t>Jun 2016</a:t>
              </a:r>
            </a:p>
            <a:p>
              <a:pPr algn="ctr"/>
              <a:r>
                <a:rPr lang="en-ZA" sz="1000" b="1" dirty="0" smtClean="0">
                  <a:solidFill>
                    <a:schemeClr val="tx2"/>
                  </a:solidFill>
                </a:rPr>
                <a:t>Commissioned</a:t>
              </a:r>
              <a:endParaRPr lang="en-GB" sz="1000" b="1" dirty="0">
                <a:solidFill>
                  <a:schemeClr val="tx2"/>
                </a:solidFill>
              </a:endParaRPr>
            </a:p>
          </p:txBody>
        </p:sp>
        <p:cxnSp>
          <p:nvCxnSpPr>
            <p:cNvPr id="26" name="Straight Arrow Connector 25"/>
            <p:cNvCxnSpPr>
              <a:stCxn id="24" idx="0"/>
            </p:cNvCxnSpPr>
            <p:nvPr/>
          </p:nvCxnSpPr>
          <p:spPr>
            <a:xfrm flipH="1" flipV="1">
              <a:off x="1326844" y="4141958"/>
              <a:ext cx="1" cy="3368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3" name="Group 32"/>
            <p:cNvGrpSpPr/>
            <p:nvPr/>
          </p:nvGrpSpPr>
          <p:grpSpPr>
            <a:xfrm>
              <a:off x="2387601" y="5441132"/>
              <a:ext cx="1327608" cy="608340"/>
              <a:chOff x="490997" y="4870765"/>
              <a:chExt cx="1327608" cy="608340"/>
            </a:xfrm>
          </p:grpSpPr>
          <p:sp>
            <p:nvSpPr>
              <p:cNvPr id="34" name="TextBox 33"/>
              <p:cNvSpPr txBox="1"/>
              <p:nvPr/>
            </p:nvSpPr>
            <p:spPr>
              <a:xfrm>
                <a:off x="490997" y="5078995"/>
                <a:ext cx="1327608"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none" rtlCol="0">
                <a:spAutoFit/>
              </a:bodyPr>
              <a:lstStyle/>
              <a:p>
                <a:r>
                  <a:rPr lang="en-ZA" sz="1000" dirty="0" smtClean="0"/>
                  <a:t>Diaz Wind – 44 MW</a:t>
                </a:r>
              </a:p>
              <a:p>
                <a:r>
                  <a:rPr lang="en-ZA" sz="1000" dirty="0" smtClean="0"/>
                  <a:t>GreeNam </a:t>
                </a:r>
                <a:r>
                  <a:rPr lang="en-ZA" sz="1000" dirty="0" smtClean="0"/>
                  <a:t>PV – 20MW</a:t>
                </a:r>
              </a:p>
            </p:txBody>
          </p:sp>
          <p:cxnSp>
            <p:nvCxnSpPr>
              <p:cNvPr id="35" name="Straight Arrow Connector 34"/>
              <p:cNvCxnSpPr>
                <a:stCxn id="34" idx="0"/>
              </p:cNvCxnSpPr>
              <p:nvPr/>
            </p:nvCxnSpPr>
            <p:spPr>
              <a:xfrm flipV="1">
                <a:off x="1154801" y="4870765"/>
                <a:ext cx="56906" cy="208230"/>
              </a:xfrm>
              <a:prstGeom prst="straightConnector1">
                <a:avLst/>
              </a:prstGeom>
              <a:ln>
                <a:solidFill>
                  <a:schemeClr val="accent6">
                    <a:lumMod val="75000"/>
                  </a:schemeClr>
                </a:solidFill>
                <a:tailEnd type="diamond"/>
              </a:ln>
            </p:spPr>
            <p:style>
              <a:lnRef idx="2">
                <a:schemeClr val="accent1"/>
              </a:lnRef>
              <a:fillRef idx="0">
                <a:schemeClr val="accent1"/>
              </a:fillRef>
              <a:effectRef idx="1">
                <a:schemeClr val="accent1"/>
              </a:effectRef>
              <a:fontRef idx="minor">
                <a:schemeClr val="tx1"/>
              </a:fontRef>
            </p:style>
          </p:cxnSp>
        </p:grpSp>
        <p:sp>
          <p:nvSpPr>
            <p:cNvPr id="37" name="TextBox 36"/>
            <p:cNvSpPr txBox="1"/>
            <p:nvPr/>
          </p:nvSpPr>
          <p:spPr>
            <a:xfrm>
              <a:off x="1446951" y="1999098"/>
              <a:ext cx="1436612"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none" rtlCol="0">
              <a:spAutoFit/>
            </a:bodyPr>
            <a:lstStyle/>
            <a:p>
              <a:r>
                <a:rPr lang="en-ZA" sz="1000" dirty="0" smtClean="0"/>
                <a:t>Remaining REFIT</a:t>
              </a:r>
            </a:p>
            <a:p>
              <a:r>
                <a:rPr lang="en-ZA" sz="1000" dirty="0"/>
                <a:t>NamPower PV – 37 </a:t>
              </a:r>
              <a:r>
                <a:rPr lang="en-ZA" sz="1000" dirty="0" smtClean="0"/>
                <a:t>MW</a:t>
              </a:r>
              <a:endParaRPr lang="en-GB" sz="1000" dirty="0"/>
            </a:p>
          </p:txBody>
        </p:sp>
        <p:sp>
          <p:nvSpPr>
            <p:cNvPr id="39" name="Oval 38"/>
            <p:cNvSpPr/>
            <p:nvPr/>
          </p:nvSpPr>
          <p:spPr>
            <a:xfrm>
              <a:off x="1765426" y="2660097"/>
              <a:ext cx="841974" cy="305049"/>
            </a:xfrm>
            <a:prstGeom prst="ellipse">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b="1" dirty="0" smtClean="0">
                  <a:solidFill>
                    <a:schemeClr val="bg1"/>
                  </a:solidFill>
                </a:rPr>
                <a:t>97 MW</a:t>
              </a:r>
              <a:endParaRPr lang="en-GB" sz="900" b="1" dirty="0">
                <a:solidFill>
                  <a:schemeClr val="bg1"/>
                </a:solidFill>
              </a:endParaRPr>
            </a:p>
          </p:txBody>
        </p:sp>
        <p:cxnSp>
          <p:nvCxnSpPr>
            <p:cNvPr id="41" name="Straight Connector 40"/>
            <p:cNvCxnSpPr/>
            <p:nvPr/>
          </p:nvCxnSpPr>
          <p:spPr>
            <a:xfrm flipH="1">
              <a:off x="2162270" y="2391404"/>
              <a:ext cx="1" cy="195506"/>
            </a:xfrm>
            <a:prstGeom prst="line">
              <a:avLst/>
            </a:prstGeom>
            <a:ln>
              <a:solidFill>
                <a:schemeClr val="accent6">
                  <a:lumMod val="75000"/>
                </a:schemeClr>
              </a:solidFill>
              <a:tailEnd type="diamond"/>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1690828" y="3051591"/>
              <a:ext cx="995785" cy="400110"/>
            </a:xfrm>
            <a:prstGeom prst="rect">
              <a:avLst/>
            </a:prstGeom>
            <a:noFill/>
          </p:spPr>
          <p:txBody>
            <a:bodyPr wrap="none" rtlCol="0">
              <a:spAutoFit/>
            </a:bodyPr>
            <a:lstStyle/>
            <a:p>
              <a:pPr algn="ctr"/>
              <a:r>
                <a:rPr lang="en-ZA" sz="1000" b="1" dirty="0" smtClean="0">
                  <a:solidFill>
                    <a:schemeClr val="tx2"/>
                  </a:solidFill>
                </a:rPr>
                <a:t>Commissioning</a:t>
              </a:r>
            </a:p>
            <a:p>
              <a:pPr algn="ctr"/>
              <a:r>
                <a:rPr lang="en-ZA" sz="1000" dirty="0" smtClean="0">
                  <a:solidFill>
                    <a:schemeClr val="tx2"/>
                  </a:solidFill>
                </a:rPr>
                <a:t>Dec 2017</a:t>
              </a:r>
              <a:endParaRPr lang="en-GB" sz="1000" dirty="0">
                <a:solidFill>
                  <a:schemeClr val="tx2"/>
                </a:solidFill>
              </a:endParaRPr>
            </a:p>
          </p:txBody>
        </p:sp>
        <p:cxnSp>
          <p:nvCxnSpPr>
            <p:cNvPr id="45" name="Straight Arrow Connector 44"/>
            <p:cNvCxnSpPr>
              <a:stCxn id="43" idx="2"/>
            </p:cNvCxnSpPr>
            <p:nvPr/>
          </p:nvCxnSpPr>
          <p:spPr>
            <a:xfrm flipH="1">
              <a:off x="2186415" y="3451701"/>
              <a:ext cx="2306" cy="2818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2687324" y="5040895"/>
              <a:ext cx="841974" cy="305049"/>
            </a:xfrm>
            <a:prstGeom prst="ellipse">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b="1" dirty="0" smtClean="0">
                  <a:solidFill>
                    <a:schemeClr val="bg1"/>
                  </a:solidFill>
                </a:rPr>
                <a:t>64 MW</a:t>
              </a:r>
              <a:endParaRPr lang="en-GB" sz="900" b="1" dirty="0">
                <a:solidFill>
                  <a:schemeClr val="bg1"/>
                </a:solidFill>
              </a:endParaRPr>
            </a:p>
          </p:txBody>
        </p:sp>
        <p:sp>
          <p:nvSpPr>
            <p:cNvPr id="50" name="TextBox 49"/>
            <p:cNvSpPr txBox="1"/>
            <p:nvPr/>
          </p:nvSpPr>
          <p:spPr>
            <a:xfrm>
              <a:off x="2556994" y="4478797"/>
              <a:ext cx="995785" cy="384721"/>
            </a:xfrm>
            <a:prstGeom prst="rect">
              <a:avLst/>
            </a:prstGeom>
            <a:noFill/>
          </p:spPr>
          <p:txBody>
            <a:bodyPr wrap="none" rtlCol="0">
              <a:spAutoFit/>
            </a:bodyPr>
            <a:lstStyle/>
            <a:p>
              <a:pPr algn="ctr"/>
              <a:r>
                <a:rPr lang="en-ZA" sz="900" dirty="0" smtClean="0">
                  <a:solidFill>
                    <a:schemeClr val="tx2"/>
                  </a:solidFill>
                </a:rPr>
                <a:t>Dec 2018</a:t>
              </a:r>
            </a:p>
            <a:p>
              <a:pPr algn="ctr"/>
              <a:r>
                <a:rPr lang="en-ZA" sz="1000" b="1" dirty="0" smtClean="0">
                  <a:solidFill>
                    <a:schemeClr val="tx2"/>
                  </a:solidFill>
                </a:rPr>
                <a:t>Commissioning</a:t>
              </a:r>
              <a:endParaRPr lang="en-GB" sz="1000" b="1" dirty="0">
                <a:solidFill>
                  <a:schemeClr val="tx2"/>
                </a:solidFill>
              </a:endParaRPr>
            </a:p>
          </p:txBody>
        </p:sp>
        <p:cxnSp>
          <p:nvCxnSpPr>
            <p:cNvPr id="51" name="Straight Arrow Connector 50"/>
            <p:cNvCxnSpPr/>
            <p:nvPr/>
          </p:nvCxnSpPr>
          <p:spPr>
            <a:xfrm flipH="1" flipV="1">
              <a:off x="3108311" y="4158668"/>
              <a:ext cx="1" cy="3368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522217" y="1679570"/>
              <a:ext cx="1053494" cy="7078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none" rtlCol="0">
              <a:spAutoFit/>
            </a:bodyPr>
            <a:lstStyle/>
            <a:p>
              <a:r>
                <a:rPr lang="en-ZA" sz="1000" dirty="0" smtClean="0"/>
                <a:t>Biomass Plants </a:t>
              </a:r>
            </a:p>
            <a:p>
              <a:r>
                <a:rPr lang="en-ZA" sz="1000" dirty="0" smtClean="0"/>
                <a:t>– 3x10 MW</a:t>
              </a:r>
            </a:p>
            <a:p>
              <a:r>
                <a:rPr lang="en-ZA" sz="1000" dirty="0" smtClean="0"/>
                <a:t>Paratus Upgrade</a:t>
              </a:r>
            </a:p>
            <a:p>
              <a:r>
                <a:rPr lang="en-ZA" sz="1000" dirty="0" smtClean="0"/>
                <a:t>- 60 MW</a:t>
              </a:r>
            </a:p>
          </p:txBody>
        </p:sp>
        <p:sp>
          <p:nvSpPr>
            <p:cNvPr id="54" name="Oval 53"/>
            <p:cNvSpPr/>
            <p:nvPr/>
          </p:nvSpPr>
          <p:spPr>
            <a:xfrm>
              <a:off x="3627977" y="2662877"/>
              <a:ext cx="841974" cy="305049"/>
            </a:xfrm>
            <a:prstGeom prst="ellipse">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b="1" dirty="0" smtClean="0">
                  <a:solidFill>
                    <a:schemeClr val="bg1"/>
                  </a:solidFill>
                </a:rPr>
                <a:t>90 MW</a:t>
              </a:r>
              <a:endParaRPr lang="en-GB" sz="900" b="1" dirty="0">
                <a:solidFill>
                  <a:schemeClr val="bg1"/>
                </a:solidFill>
              </a:endParaRPr>
            </a:p>
          </p:txBody>
        </p:sp>
        <p:cxnSp>
          <p:nvCxnSpPr>
            <p:cNvPr id="55" name="Straight Connector 54"/>
            <p:cNvCxnSpPr/>
            <p:nvPr/>
          </p:nvCxnSpPr>
          <p:spPr>
            <a:xfrm flipH="1">
              <a:off x="4024821" y="2363968"/>
              <a:ext cx="1" cy="195506"/>
            </a:xfrm>
            <a:prstGeom prst="line">
              <a:avLst/>
            </a:prstGeom>
            <a:ln>
              <a:solidFill>
                <a:schemeClr val="accent6">
                  <a:lumMod val="75000"/>
                </a:schemeClr>
              </a:solidFill>
              <a:tailEnd type="diamond"/>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3553379" y="3054371"/>
              <a:ext cx="995785" cy="400110"/>
            </a:xfrm>
            <a:prstGeom prst="rect">
              <a:avLst/>
            </a:prstGeom>
            <a:noFill/>
          </p:spPr>
          <p:txBody>
            <a:bodyPr wrap="none" rtlCol="0">
              <a:spAutoFit/>
            </a:bodyPr>
            <a:lstStyle/>
            <a:p>
              <a:pPr algn="ctr"/>
              <a:r>
                <a:rPr lang="en-ZA" sz="1000" b="1" dirty="0" smtClean="0">
                  <a:solidFill>
                    <a:schemeClr val="tx2"/>
                  </a:solidFill>
                </a:rPr>
                <a:t>Commissioning</a:t>
              </a:r>
            </a:p>
            <a:p>
              <a:pPr algn="ctr"/>
              <a:r>
                <a:rPr lang="en-ZA" sz="1000" dirty="0" smtClean="0">
                  <a:solidFill>
                    <a:schemeClr val="tx2"/>
                  </a:solidFill>
                </a:rPr>
                <a:t>Jun 2020</a:t>
              </a:r>
              <a:endParaRPr lang="en-GB" sz="1000" dirty="0">
                <a:solidFill>
                  <a:schemeClr val="tx2"/>
                </a:solidFill>
              </a:endParaRPr>
            </a:p>
          </p:txBody>
        </p:sp>
        <p:cxnSp>
          <p:nvCxnSpPr>
            <p:cNvPr id="57" name="Straight Arrow Connector 56"/>
            <p:cNvCxnSpPr/>
            <p:nvPr/>
          </p:nvCxnSpPr>
          <p:spPr>
            <a:xfrm flipH="1">
              <a:off x="4024822" y="3482831"/>
              <a:ext cx="2306" cy="2818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4338460" y="5441132"/>
              <a:ext cx="1394934" cy="435455"/>
              <a:chOff x="490997" y="4889761"/>
              <a:chExt cx="1394934" cy="435455"/>
            </a:xfrm>
          </p:grpSpPr>
          <p:sp>
            <p:nvSpPr>
              <p:cNvPr id="59" name="TextBox 58"/>
              <p:cNvSpPr txBox="1"/>
              <p:nvPr/>
            </p:nvSpPr>
            <p:spPr>
              <a:xfrm>
                <a:off x="490997" y="5078995"/>
                <a:ext cx="1394934" cy="2462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none" rtlCol="0">
                <a:spAutoFit/>
              </a:bodyPr>
              <a:lstStyle/>
              <a:p>
                <a:r>
                  <a:rPr lang="en-ZA" sz="1000" dirty="0" smtClean="0"/>
                  <a:t>Kudu Project – 884MW</a:t>
                </a:r>
              </a:p>
            </p:txBody>
          </p:sp>
          <p:cxnSp>
            <p:nvCxnSpPr>
              <p:cNvPr id="60" name="Straight Arrow Connector 59"/>
              <p:cNvCxnSpPr>
                <a:stCxn id="59" idx="0"/>
              </p:cNvCxnSpPr>
              <p:nvPr/>
            </p:nvCxnSpPr>
            <p:spPr>
              <a:xfrm flipV="1">
                <a:off x="1188464" y="4889761"/>
                <a:ext cx="0" cy="189234"/>
              </a:xfrm>
              <a:prstGeom prst="straightConnector1">
                <a:avLst/>
              </a:prstGeom>
              <a:ln>
                <a:solidFill>
                  <a:schemeClr val="accent6">
                    <a:lumMod val="75000"/>
                  </a:schemeClr>
                </a:solidFill>
                <a:tailEnd type="diamond"/>
              </a:ln>
            </p:spPr>
            <p:style>
              <a:lnRef idx="2">
                <a:schemeClr val="accent1"/>
              </a:lnRef>
              <a:fillRef idx="0">
                <a:schemeClr val="accent1"/>
              </a:fillRef>
              <a:effectRef idx="1">
                <a:schemeClr val="accent1"/>
              </a:effectRef>
              <a:fontRef idx="minor">
                <a:schemeClr val="tx1"/>
              </a:fontRef>
            </p:style>
          </p:cxnSp>
        </p:grpSp>
        <p:sp>
          <p:nvSpPr>
            <p:cNvPr id="61" name="Oval 60"/>
            <p:cNvSpPr/>
            <p:nvPr/>
          </p:nvSpPr>
          <p:spPr>
            <a:xfrm>
              <a:off x="4638183" y="4961989"/>
              <a:ext cx="841974" cy="305049"/>
            </a:xfrm>
            <a:prstGeom prst="ellipse">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b="1" dirty="0" smtClean="0">
                  <a:solidFill>
                    <a:schemeClr val="bg1"/>
                  </a:solidFill>
                </a:rPr>
                <a:t>442 MW</a:t>
              </a:r>
              <a:endParaRPr lang="en-GB" sz="900" b="1" dirty="0">
                <a:solidFill>
                  <a:schemeClr val="bg1"/>
                </a:solidFill>
              </a:endParaRPr>
            </a:p>
          </p:txBody>
        </p:sp>
        <p:sp>
          <p:nvSpPr>
            <p:cNvPr id="62" name="TextBox 61"/>
            <p:cNvSpPr txBox="1"/>
            <p:nvPr/>
          </p:nvSpPr>
          <p:spPr>
            <a:xfrm>
              <a:off x="4507853" y="4399891"/>
              <a:ext cx="995785" cy="384721"/>
            </a:xfrm>
            <a:prstGeom prst="rect">
              <a:avLst/>
            </a:prstGeom>
            <a:noFill/>
          </p:spPr>
          <p:txBody>
            <a:bodyPr wrap="none" rtlCol="0">
              <a:spAutoFit/>
            </a:bodyPr>
            <a:lstStyle/>
            <a:p>
              <a:pPr algn="ctr"/>
              <a:r>
                <a:rPr lang="en-ZA" sz="900" dirty="0" smtClean="0">
                  <a:solidFill>
                    <a:schemeClr val="tx2"/>
                  </a:solidFill>
                </a:rPr>
                <a:t>Dec 2020</a:t>
              </a:r>
            </a:p>
            <a:p>
              <a:pPr algn="ctr"/>
              <a:r>
                <a:rPr lang="en-ZA" sz="1000" b="1" dirty="0" smtClean="0">
                  <a:solidFill>
                    <a:schemeClr val="tx2"/>
                  </a:solidFill>
                </a:rPr>
                <a:t>Commissioning</a:t>
              </a:r>
              <a:endParaRPr lang="en-GB" sz="1000" b="1" dirty="0">
                <a:solidFill>
                  <a:schemeClr val="tx2"/>
                </a:solidFill>
              </a:endParaRPr>
            </a:p>
          </p:txBody>
        </p:sp>
        <p:cxnSp>
          <p:nvCxnSpPr>
            <p:cNvPr id="63" name="Straight Arrow Connector 62"/>
            <p:cNvCxnSpPr/>
            <p:nvPr/>
          </p:nvCxnSpPr>
          <p:spPr>
            <a:xfrm flipH="1" flipV="1">
              <a:off x="5059170" y="4079762"/>
              <a:ext cx="1" cy="3368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5733394" y="1961661"/>
              <a:ext cx="673582"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none" rtlCol="0">
              <a:spAutoFit/>
            </a:bodyPr>
            <a:lstStyle/>
            <a:p>
              <a:r>
                <a:rPr lang="en-ZA" sz="1000" dirty="0" err="1" smtClean="0"/>
                <a:t>Arandis</a:t>
              </a:r>
              <a:endParaRPr lang="en-ZA" sz="1000" dirty="0" smtClean="0"/>
            </a:p>
            <a:p>
              <a:r>
                <a:rPr lang="en-ZA" sz="1000" dirty="0" smtClean="0"/>
                <a:t>CSP Plant</a:t>
              </a:r>
            </a:p>
          </p:txBody>
        </p:sp>
        <p:sp>
          <p:nvSpPr>
            <p:cNvPr id="65" name="Oval 64"/>
            <p:cNvSpPr/>
            <p:nvPr/>
          </p:nvSpPr>
          <p:spPr>
            <a:xfrm>
              <a:off x="5667679" y="2629357"/>
              <a:ext cx="841974" cy="305049"/>
            </a:xfrm>
            <a:prstGeom prst="ellipse">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b="1" dirty="0" smtClean="0">
                  <a:solidFill>
                    <a:schemeClr val="bg1"/>
                  </a:solidFill>
                </a:rPr>
                <a:t>100-150 MW</a:t>
              </a:r>
              <a:endParaRPr lang="en-GB" sz="900" b="1" dirty="0">
                <a:solidFill>
                  <a:schemeClr val="bg1"/>
                </a:solidFill>
              </a:endParaRPr>
            </a:p>
          </p:txBody>
        </p:sp>
        <p:cxnSp>
          <p:nvCxnSpPr>
            <p:cNvPr id="66" name="Straight Connector 65"/>
            <p:cNvCxnSpPr/>
            <p:nvPr/>
          </p:nvCxnSpPr>
          <p:spPr>
            <a:xfrm flipH="1">
              <a:off x="6064523" y="2360664"/>
              <a:ext cx="1" cy="195506"/>
            </a:xfrm>
            <a:prstGeom prst="line">
              <a:avLst/>
            </a:prstGeom>
            <a:ln>
              <a:solidFill>
                <a:schemeClr val="accent6">
                  <a:lumMod val="75000"/>
                </a:schemeClr>
              </a:solidFill>
              <a:tailEnd type="diamond"/>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5593081" y="3020851"/>
              <a:ext cx="995785" cy="400110"/>
            </a:xfrm>
            <a:prstGeom prst="rect">
              <a:avLst/>
            </a:prstGeom>
            <a:noFill/>
          </p:spPr>
          <p:txBody>
            <a:bodyPr wrap="none" rtlCol="0">
              <a:spAutoFit/>
            </a:bodyPr>
            <a:lstStyle/>
            <a:p>
              <a:pPr algn="ctr"/>
              <a:r>
                <a:rPr lang="en-ZA" sz="1000" b="1" dirty="0" smtClean="0">
                  <a:solidFill>
                    <a:schemeClr val="tx2"/>
                  </a:solidFill>
                </a:rPr>
                <a:t>Commissioning</a:t>
              </a:r>
            </a:p>
            <a:p>
              <a:pPr algn="ctr"/>
              <a:r>
                <a:rPr lang="en-ZA" sz="1000" dirty="0" smtClean="0">
                  <a:solidFill>
                    <a:schemeClr val="tx2"/>
                  </a:solidFill>
                </a:rPr>
                <a:t>Aug 2021</a:t>
              </a:r>
              <a:endParaRPr lang="en-GB" sz="1000" dirty="0">
                <a:solidFill>
                  <a:schemeClr val="tx2"/>
                </a:solidFill>
              </a:endParaRPr>
            </a:p>
          </p:txBody>
        </p:sp>
        <p:cxnSp>
          <p:nvCxnSpPr>
            <p:cNvPr id="68" name="Straight Arrow Connector 67"/>
            <p:cNvCxnSpPr/>
            <p:nvPr/>
          </p:nvCxnSpPr>
          <p:spPr>
            <a:xfrm flipH="1">
              <a:off x="6064524" y="3449311"/>
              <a:ext cx="2306" cy="2818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1" name="Oval 11"/>
            <p:cNvSpPr/>
            <p:nvPr/>
          </p:nvSpPr>
          <p:spPr>
            <a:xfrm>
              <a:off x="6993531" y="3890131"/>
              <a:ext cx="181071" cy="176544"/>
            </a:xfrm>
            <a:custGeom>
              <a:avLst/>
              <a:gdLst>
                <a:gd name="connsiteX0" fmla="*/ 0 w 117695"/>
                <a:gd name="connsiteY0" fmla="*/ 88272 h 176543"/>
                <a:gd name="connsiteX1" fmla="*/ 58848 w 117695"/>
                <a:gd name="connsiteY1" fmla="*/ 0 h 176543"/>
                <a:gd name="connsiteX2" fmla="*/ 117696 w 117695"/>
                <a:gd name="connsiteY2" fmla="*/ 88272 h 176543"/>
                <a:gd name="connsiteX3" fmla="*/ 58848 w 117695"/>
                <a:gd name="connsiteY3" fmla="*/ 176544 h 176543"/>
                <a:gd name="connsiteX4" fmla="*/ 0 w 117695"/>
                <a:gd name="connsiteY4" fmla="*/ 88272 h 176543"/>
                <a:gd name="connsiteX0" fmla="*/ 0 w 181071"/>
                <a:gd name="connsiteY0" fmla="*/ 88272 h 176544"/>
                <a:gd name="connsiteX1" fmla="*/ 58848 w 181071"/>
                <a:gd name="connsiteY1" fmla="*/ 0 h 176544"/>
                <a:gd name="connsiteX2" fmla="*/ 181071 w 181071"/>
                <a:gd name="connsiteY2" fmla="*/ 88272 h 176544"/>
                <a:gd name="connsiteX3" fmla="*/ 58848 w 181071"/>
                <a:gd name="connsiteY3" fmla="*/ 176544 h 176544"/>
                <a:gd name="connsiteX4" fmla="*/ 0 w 181071"/>
                <a:gd name="connsiteY4" fmla="*/ 88272 h 17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71" h="176544">
                  <a:moveTo>
                    <a:pt x="0" y="88272"/>
                  </a:moveTo>
                  <a:cubicBezTo>
                    <a:pt x="0" y="39521"/>
                    <a:pt x="28670" y="0"/>
                    <a:pt x="58848" y="0"/>
                  </a:cubicBezTo>
                  <a:cubicBezTo>
                    <a:pt x="89026" y="0"/>
                    <a:pt x="181071" y="39521"/>
                    <a:pt x="181071" y="88272"/>
                  </a:cubicBezTo>
                  <a:cubicBezTo>
                    <a:pt x="181071" y="137023"/>
                    <a:pt x="89026" y="176544"/>
                    <a:pt x="58848" y="176544"/>
                  </a:cubicBezTo>
                  <a:cubicBezTo>
                    <a:pt x="28670" y="176544"/>
                    <a:pt x="0" y="137023"/>
                    <a:pt x="0" y="88272"/>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72" name="Group 71"/>
            <p:cNvGrpSpPr/>
            <p:nvPr/>
          </p:nvGrpSpPr>
          <p:grpSpPr>
            <a:xfrm>
              <a:off x="6397237" y="5499183"/>
              <a:ext cx="1300356" cy="566160"/>
              <a:chOff x="490997" y="4912945"/>
              <a:chExt cx="1300356" cy="566160"/>
            </a:xfrm>
          </p:grpSpPr>
          <p:sp>
            <p:nvSpPr>
              <p:cNvPr id="73" name="TextBox 72"/>
              <p:cNvSpPr txBox="1"/>
              <p:nvPr/>
            </p:nvSpPr>
            <p:spPr>
              <a:xfrm>
                <a:off x="490997" y="5078995"/>
                <a:ext cx="1300356"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none" rtlCol="0">
                <a:spAutoFit/>
              </a:bodyPr>
              <a:lstStyle/>
              <a:p>
                <a:pPr algn="ctr"/>
                <a:r>
                  <a:rPr lang="en-ZA" sz="1000" dirty="0" err="1" smtClean="0"/>
                  <a:t>Baynes</a:t>
                </a:r>
                <a:r>
                  <a:rPr lang="en-ZA" sz="1000" dirty="0" smtClean="0"/>
                  <a:t> Hydro Project</a:t>
                </a:r>
              </a:p>
              <a:p>
                <a:pPr algn="ctr"/>
                <a:r>
                  <a:rPr lang="en-ZA" sz="1000" dirty="0" smtClean="0"/>
                  <a:t>300 MW</a:t>
                </a:r>
              </a:p>
            </p:txBody>
          </p:sp>
          <p:cxnSp>
            <p:nvCxnSpPr>
              <p:cNvPr id="74" name="Straight Arrow Connector 73"/>
              <p:cNvCxnSpPr>
                <a:stCxn id="73" idx="0"/>
              </p:cNvCxnSpPr>
              <p:nvPr/>
            </p:nvCxnSpPr>
            <p:spPr>
              <a:xfrm flipV="1">
                <a:off x="1141175" y="4912945"/>
                <a:ext cx="0" cy="166050"/>
              </a:xfrm>
              <a:prstGeom prst="straightConnector1">
                <a:avLst/>
              </a:prstGeom>
              <a:ln>
                <a:solidFill>
                  <a:schemeClr val="accent6">
                    <a:lumMod val="75000"/>
                  </a:schemeClr>
                </a:solidFill>
                <a:tailEnd type="diamond"/>
              </a:ln>
            </p:spPr>
            <p:style>
              <a:lnRef idx="2">
                <a:schemeClr val="accent1"/>
              </a:lnRef>
              <a:fillRef idx="0">
                <a:schemeClr val="accent1"/>
              </a:fillRef>
              <a:effectRef idx="1">
                <a:schemeClr val="accent1"/>
              </a:effectRef>
              <a:fontRef idx="minor">
                <a:schemeClr val="tx1"/>
              </a:fontRef>
            </p:style>
          </p:cxnSp>
        </p:grpSp>
        <p:sp>
          <p:nvSpPr>
            <p:cNvPr id="75" name="Oval 74"/>
            <p:cNvSpPr/>
            <p:nvPr/>
          </p:nvSpPr>
          <p:spPr>
            <a:xfrm>
              <a:off x="6649671" y="4996856"/>
              <a:ext cx="841974" cy="305049"/>
            </a:xfrm>
            <a:prstGeom prst="ellipse">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b="1" dirty="0" smtClean="0">
                  <a:solidFill>
                    <a:schemeClr val="bg1"/>
                  </a:solidFill>
                </a:rPr>
                <a:t>300 MW</a:t>
              </a:r>
              <a:endParaRPr lang="en-GB" sz="900" b="1" dirty="0">
                <a:solidFill>
                  <a:schemeClr val="bg1"/>
                </a:solidFill>
              </a:endParaRPr>
            </a:p>
          </p:txBody>
        </p:sp>
        <p:sp>
          <p:nvSpPr>
            <p:cNvPr id="76" name="TextBox 75"/>
            <p:cNvSpPr txBox="1"/>
            <p:nvPr/>
          </p:nvSpPr>
          <p:spPr>
            <a:xfrm>
              <a:off x="6519341" y="4434758"/>
              <a:ext cx="995785" cy="384721"/>
            </a:xfrm>
            <a:prstGeom prst="rect">
              <a:avLst/>
            </a:prstGeom>
            <a:noFill/>
          </p:spPr>
          <p:txBody>
            <a:bodyPr wrap="none" rtlCol="0">
              <a:spAutoFit/>
            </a:bodyPr>
            <a:lstStyle/>
            <a:p>
              <a:pPr algn="ctr"/>
              <a:r>
                <a:rPr lang="en-ZA" sz="900" dirty="0" smtClean="0">
                  <a:solidFill>
                    <a:schemeClr val="tx2"/>
                  </a:solidFill>
                </a:rPr>
                <a:t>Dec 2026</a:t>
              </a:r>
            </a:p>
            <a:p>
              <a:pPr algn="ctr"/>
              <a:r>
                <a:rPr lang="en-ZA" sz="1000" b="1" dirty="0" smtClean="0">
                  <a:solidFill>
                    <a:schemeClr val="tx2"/>
                  </a:solidFill>
                </a:rPr>
                <a:t>Commissioning</a:t>
              </a:r>
              <a:endParaRPr lang="en-GB" sz="1000" b="1" dirty="0">
                <a:solidFill>
                  <a:schemeClr val="tx2"/>
                </a:solidFill>
              </a:endParaRPr>
            </a:p>
          </p:txBody>
        </p:sp>
        <p:cxnSp>
          <p:nvCxnSpPr>
            <p:cNvPr id="77" name="Straight Arrow Connector 76"/>
            <p:cNvCxnSpPr/>
            <p:nvPr/>
          </p:nvCxnSpPr>
          <p:spPr>
            <a:xfrm flipH="1" flipV="1">
              <a:off x="7070658" y="4114629"/>
              <a:ext cx="1" cy="3368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0" name="Oval 79"/>
            <p:cNvSpPr/>
            <p:nvPr/>
          </p:nvSpPr>
          <p:spPr>
            <a:xfrm>
              <a:off x="7688180" y="3507972"/>
              <a:ext cx="1307413" cy="90863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t>1153 MW</a:t>
              </a:r>
              <a:endParaRPr lang="en-GB" b="1" dirty="0"/>
            </a:p>
          </p:txBody>
        </p:sp>
      </p:grpSp>
      <p:sp>
        <p:nvSpPr>
          <p:cNvPr id="70" name="Oval 69"/>
          <p:cNvSpPr/>
          <p:nvPr/>
        </p:nvSpPr>
        <p:spPr>
          <a:xfrm>
            <a:off x="3240784" y="6073270"/>
            <a:ext cx="1307413" cy="908630"/>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t>640 MW</a:t>
            </a:r>
          </a:p>
          <a:p>
            <a:pPr algn="ctr"/>
            <a:r>
              <a:rPr lang="en-ZA" b="1" dirty="0" smtClean="0"/>
              <a:t>HPP</a:t>
            </a:r>
            <a:endParaRPr lang="en-GB" b="1" dirty="0"/>
          </a:p>
        </p:txBody>
      </p:sp>
      <p:cxnSp>
        <p:nvCxnSpPr>
          <p:cNvPr id="78" name="Straight Arrow Connector 77"/>
          <p:cNvCxnSpPr/>
          <p:nvPr/>
        </p:nvCxnSpPr>
        <p:spPr>
          <a:xfrm flipV="1">
            <a:off x="3801064" y="4382521"/>
            <a:ext cx="2892" cy="1660932"/>
          </a:xfrm>
          <a:prstGeom prst="straightConnector1">
            <a:avLst/>
          </a:prstGeom>
          <a:ln>
            <a:solidFill>
              <a:schemeClr val="accent6">
                <a:lumMod val="75000"/>
              </a:schemeClr>
            </a:solidFill>
            <a:tailEnd type="diamon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278654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569" y="500974"/>
            <a:ext cx="7147711" cy="1143000"/>
          </a:xfrm>
        </p:spPr>
        <p:txBody>
          <a:bodyPr/>
          <a:lstStyle/>
          <a:p>
            <a:pPr algn="l"/>
            <a:r>
              <a:rPr lang="en-ZA" sz="3200" dirty="0" smtClean="0"/>
              <a:t>  </a:t>
            </a:r>
            <a:br>
              <a:rPr lang="en-ZA" sz="3200" dirty="0" smtClean="0"/>
            </a:br>
            <a:r>
              <a:rPr lang="en-ZA" sz="3200" dirty="0" smtClean="0"/>
              <a:t>Final Thoughts</a:t>
            </a:r>
            <a:endParaRPr lang="en-ZA" sz="4000" dirty="0"/>
          </a:p>
        </p:txBody>
      </p:sp>
      <p:sp>
        <p:nvSpPr>
          <p:cNvPr id="3" name="Content Placeholder 2"/>
          <p:cNvSpPr>
            <a:spLocks noGrp="1"/>
          </p:cNvSpPr>
          <p:nvPr>
            <p:ph idx="1"/>
          </p:nvPr>
        </p:nvSpPr>
        <p:spPr>
          <a:xfrm>
            <a:off x="457200" y="2136618"/>
            <a:ext cx="8311080" cy="4218915"/>
          </a:xfrm>
        </p:spPr>
        <p:txBody>
          <a:bodyPr/>
          <a:lstStyle/>
          <a:p>
            <a:pPr algn="just"/>
            <a:r>
              <a:rPr lang="en-ZA" sz="1800" dirty="0"/>
              <a:t>While recognizing the remarkable successes the Government of Namibia has recorded </a:t>
            </a:r>
            <a:r>
              <a:rPr lang="en-ZA" sz="1800" dirty="0" smtClean="0"/>
              <a:t>in </a:t>
            </a:r>
            <a:r>
              <a:rPr lang="en-ZA" sz="1800" dirty="0"/>
              <a:t>sustainably financing critical service sectors such as Health, Education and Infrastructure Development through the </a:t>
            </a:r>
            <a:r>
              <a:rPr lang="en-ZA" sz="1800" dirty="0" err="1"/>
              <a:t>Fiscus</a:t>
            </a:r>
            <a:r>
              <a:rPr lang="en-ZA" sz="1800" dirty="0"/>
              <a:t>, global market forces and other factors have continued to negatively impact on state revenue sources</a:t>
            </a:r>
            <a:r>
              <a:rPr lang="en-ZA" sz="1800" dirty="0" smtClean="0"/>
              <a:t>.</a:t>
            </a:r>
          </a:p>
          <a:p>
            <a:pPr algn="just"/>
            <a:r>
              <a:rPr lang="en-ZA" sz="1800" dirty="0" smtClean="0"/>
              <a:t>It </a:t>
            </a:r>
            <a:r>
              <a:rPr lang="en-ZA" sz="1800" dirty="0"/>
              <a:t>is against this background that Namibia wishes to engage Development Partners and Investors to mobilize resources to finance projects for the energy sector, which is a vital engine for overall economic growth.</a:t>
            </a:r>
          </a:p>
          <a:p>
            <a:pPr algn="just"/>
            <a:r>
              <a:rPr lang="en-ZA" sz="1800" dirty="0" smtClean="0"/>
              <a:t>The Ministry of Mines and Energy is committed to</a:t>
            </a:r>
          </a:p>
          <a:p>
            <a:pPr lvl="1" algn="just"/>
            <a:r>
              <a:rPr lang="en-ZA" sz="1400" dirty="0" smtClean="0"/>
              <a:t>Align the Policies and Legislations to address the current challenges  </a:t>
            </a:r>
          </a:p>
          <a:p>
            <a:pPr lvl="1" algn="just"/>
            <a:r>
              <a:rPr lang="en-ZA" sz="1400" dirty="0" smtClean="0"/>
              <a:t>Increase amount of local generated electricity with focus on base load and mid merit plants</a:t>
            </a:r>
          </a:p>
          <a:p>
            <a:pPr lvl="1" algn="just"/>
            <a:r>
              <a:rPr lang="en-ZA" sz="1400" dirty="0" smtClean="0"/>
              <a:t>Increase access to electricity</a:t>
            </a:r>
          </a:p>
          <a:p>
            <a:pPr lvl="1" algn="just"/>
            <a:r>
              <a:rPr lang="en-ZA" sz="1400" dirty="0" smtClean="0"/>
              <a:t>Increase private investment in the energy industry</a:t>
            </a:r>
          </a:p>
          <a:p>
            <a:pPr lvl="1" algn="just"/>
            <a:endParaRPr lang="en-ZA" sz="1400" dirty="0" smtClean="0"/>
          </a:p>
        </p:txBody>
      </p:sp>
    </p:spTree>
    <p:extLst>
      <p:ext uri="{BB962C8B-B14F-4D97-AF65-F5344CB8AC3E}">
        <p14:creationId xmlns:p14="http://schemas.microsoft.com/office/powerpoint/2010/main" val="204177202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569" y="500974"/>
            <a:ext cx="7147711" cy="1143000"/>
          </a:xfrm>
        </p:spPr>
        <p:txBody>
          <a:bodyPr/>
          <a:lstStyle/>
          <a:p>
            <a:pPr algn="l"/>
            <a:r>
              <a:rPr lang="en-ZA" sz="3200" dirty="0" smtClean="0"/>
              <a:t>  </a:t>
            </a:r>
            <a:br>
              <a:rPr lang="en-ZA" sz="3200" dirty="0" smtClean="0"/>
            </a:br>
            <a:r>
              <a:rPr lang="en-ZA" sz="3200" dirty="0" smtClean="0"/>
              <a:t>Conclusion</a:t>
            </a:r>
            <a:endParaRPr lang="en-ZA" sz="4000" dirty="0"/>
          </a:p>
        </p:txBody>
      </p:sp>
      <p:sp>
        <p:nvSpPr>
          <p:cNvPr id="3" name="Content Placeholder 2"/>
          <p:cNvSpPr>
            <a:spLocks noGrp="1"/>
          </p:cNvSpPr>
          <p:nvPr>
            <p:ph idx="1"/>
          </p:nvPr>
        </p:nvSpPr>
        <p:spPr>
          <a:xfrm>
            <a:off x="457200" y="2136618"/>
            <a:ext cx="8311080" cy="4218915"/>
          </a:xfrm>
        </p:spPr>
        <p:txBody>
          <a:bodyPr/>
          <a:lstStyle/>
          <a:p>
            <a:pPr algn="just"/>
            <a:r>
              <a:rPr lang="en-ZA" sz="2000" dirty="0" smtClean="0"/>
              <a:t>When citizens are </a:t>
            </a:r>
            <a:r>
              <a:rPr lang="en-ZA" sz="2000" dirty="0"/>
              <a:t>without access to electricity, they are by implication, excluded from actively participating in national economic development activities. </a:t>
            </a:r>
          </a:p>
          <a:p>
            <a:pPr algn="just"/>
            <a:r>
              <a:rPr lang="en-ZA" sz="2000" dirty="0"/>
              <a:t>This is contrary to the Harambee Prosperity Plan principle of inclusivity of all citizens and also not in line with the commitment to industrialize Namibia as articulated in vision 2030. </a:t>
            </a:r>
          </a:p>
          <a:p>
            <a:pPr algn="just"/>
            <a:r>
              <a:rPr lang="en-ZA" sz="2000" dirty="0"/>
              <a:t>All the efforts to electrify, improve access, and address the issue of security of supply, are meant to compliment the initiatives also articulated in the Government Harambee Prosperity Plan  for the energy sector. </a:t>
            </a:r>
            <a:endParaRPr lang="en-ZA" sz="2000" dirty="0" smtClean="0"/>
          </a:p>
          <a:p>
            <a:pPr algn="just"/>
            <a:r>
              <a:rPr lang="en-ZA" sz="2000" dirty="0"/>
              <a:t>I urge the investors to get into contact with the Electricity Control Board, NamPower for detailed information on specific projects.</a:t>
            </a:r>
            <a:endParaRPr lang="en-ZA" sz="2000" dirty="0" smtClean="0"/>
          </a:p>
          <a:p>
            <a:pPr algn="just"/>
            <a:r>
              <a:rPr lang="en-ZA" sz="2000" dirty="0" smtClean="0"/>
              <a:t>It is our commitment </a:t>
            </a:r>
            <a:r>
              <a:rPr lang="en-ZA" sz="2000" dirty="0"/>
              <a:t>to engaging development partners to mobilize resources to ensure success of these important </a:t>
            </a:r>
            <a:r>
              <a:rPr lang="en-ZA" sz="2000"/>
              <a:t>projects</a:t>
            </a:r>
            <a:r>
              <a:rPr lang="en-ZA" sz="2000" smtClean="0"/>
              <a:t>.</a:t>
            </a:r>
            <a:endParaRPr lang="en-ZA" sz="2000" dirty="0" smtClean="0"/>
          </a:p>
        </p:txBody>
      </p:sp>
    </p:spTree>
    <p:extLst>
      <p:ext uri="{BB962C8B-B14F-4D97-AF65-F5344CB8AC3E}">
        <p14:creationId xmlns:p14="http://schemas.microsoft.com/office/powerpoint/2010/main" val="166450587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2462" y="3204926"/>
            <a:ext cx="5640309" cy="1032096"/>
          </a:xfrm>
          <a:prstGeom prst="rect">
            <a:avLst/>
          </a:prstGeom>
        </p:spPr>
        <p:txBody>
          <a:bodyPr/>
          <a:lstStyle>
            <a:defPPr>
              <a:defRPr lang="en-US"/>
            </a:defPPr>
            <a:lvl1pPr algn="ctr">
              <a:spcBef>
                <a:spcPct val="0"/>
              </a:spcBef>
              <a:buNone/>
              <a:defRPr sz="2800" b="1">
                <a:latin typeface="Century Gothic" panose="020B0502020202020204" pitchFamily="34" charset="0"/>
                <a:ea typeface="+mj-ea"/>
                <a:cs typeface="+mj-cs"/>
              </a:defRPr>
            </a:lvl1pPr>
          </a:lstStyle>
          <a:p>
            <a:r>
              <a:rPr lang="en-GB" sz="4800" dirty="0"/>
              <a:t>Thank you!</a:t>
            </a:r>
          </a:p>
        </p:txBody>
      </p:sp>
    </p:spTree>
    <p:extLst>
      <p:ext uri="{BB962C8B-B14F-4D97-AF65-F5344CB8AC3E}">
        <p14:creationId xmlns:p14="http://schemas.microsoft.com/office/powerpoint/2010/main" val="122889920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95090" y="1134204"/>
            <a:ext cx="7136091" cy="60331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dirty="0"/>
              <a:t>Mandate of the Ministry of Mines Energy</a:t>
            </a:r>
            <a:endParaRPr lang="en-ZA" sz="3200" dirty="0"/>
          </a:p>
        </p:txBody>
      </p:sp>
      <p:sp>
        <p:nvSpPr>
          <p:cNvPr id="3" name="Content Placeholder 2"/>
          <p:cNvSpPr txBox="1">
            <a:spLocks/>
          </p:cNvSpPr>
          <p:nvPr/>
        </p:nvSpPr>
        <p:spPr>
          <a:xfrm>
            <a:off x="794534" y="2362683"/>
            <a:ext cx="8197065" cy="431360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lnSpc>
                <a:spcPct val="150000"/>
              </a:lnSpc>
              <a:spcAft>
                <a:spcPct val="0"/>
              </a:spcAft>
              <a:buClr>
                <a:srgbClr val="003366"/>
              </a:buClr>
              <a:buSzPct val="75000"/>
              <a:buFont typeface="Wingdings" pitchFamily="2" charset="2"/>
              <a:buChar char="l"/>
            </a:pPr>
            <a:endParaRPr lang="en-ZA" dirty="0"/>
          </a:p>
        </p:txBody>
      </p:sp>
      <p:sp>
        <p:nvSpPr>
          <p:cNvPr id="4" name="Rectangle 3"/>
          <p:cNvSpPr/>
          <p:nvPr/>
        </p:nvSpPr>
        <p:spPr>
          <a:xfrm>
            <a:off x="794534" y="2413337"/>
            <a:ext cx="7604748" cy="3108543"/>
          </a:xfrm>
          <a:prstGeom prst="rect">
            <a:avLst/>
          </a:prstGeom>
        </p:spPr>
        <p:txBody>
          <a:bodyPr wrap="square">
            <a:spAutoFit/>
          </a:bodyPr>
          <a:lstStyle/>
          <a:p>
            <a:pPr algn="ctr"/>
            <a:r>
              <a:rPr lang="en-ZA" sz="2800" dirty="0">
                <a:latin typeface="Calibri" panose="020F0502020204030204" pitchFamily="34" charset="0"/>
                <a:ea typeface="Calibri" panose="020F0502020204030204" pitchFamily="34" charset="0"/>
                <a:cs typeface="Times New Roman" panose="02020603050405020304" pitchFamily="18" charset="0"/>
              </a:rPr>
              <a:t>The Ministry of Mines and Energy is constitutionally established to take custody of Namibia’s rich endowment of mineral and energy resources and create an environment in which the mineral, energy and geological resources contribute to the country’s socio-economic development </a:t>
            </a:r>
            <a:endParaRPr lang="en-GB" sz="2800" dirty="0"/>
          </a:p>
        </p:txBody>
      </p:sp>
    </p:spTree>
    <p:extLst>
      <p:ext uri="{BB962C8B-B14F-4D97-AF65-F5344CB8AC3E}">
        <p14:creationId xmlns:p14="http://schemas.microsoft.com/office/powerpoint/2010/main" val="917559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20571" y="434211"/>
            <a:ext cx="4997512" cy="118635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b="1" dirty="0">
              <a:latin typeface="Century Gothic" panose="020B0502020202020204" pitchFamily="34" charset="0"/>
            </a:endParaRPr>
          </a:p>
          <a:p>
            <a:pPr algn="l"/>
            <a:r>
              <a:rPr lang="en-US" sz="3200" dirty="0"/>
              <a:t>Legal Framework</a:t>
            </a:r>
            <a:endParaRPr lang="en-ZA" sz="3200" dirty="0"/>
          </a:p>
        </p:txBody>
      </p:sp>
      <p:sp>
        <p:nvSpPr>
          <p:cNvPr id="3" name="Content Placeholder 2"/>
          <p:cNvSpPr txBox="1">
            <a:spLocks/>
          </p:cNvSpPr>
          <p:nvPr/>
        </p:nvSpPr>
        <p:spPr>
          <a:xfrm>
            <a:off x="794534" y="2145867"/>
            <a:ext cx="8197065" cy="431360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lnSpc>
                <a:spcPct val="150000"/>
              </a:lnSpc>
              <a:spcAft>
                <a:spcPct val="0"/>
              </a:spcAft>
              <a:buClr>
                <a:srgbClr val="003366"/>
              </a:buClr>
              <a:buSzPct val="75000"/>
              <a:buFont typeface="Wingdings" pitchFamily="2" charset="2"/>
              <a:buChar char="l"/>
            </a:pPr>
            <a:r>
              <a:rPr lang="en-ZA" sz="1800" dirty="0"/>
              <a:t>Petroleum Products and Energy </a:t>
            </a:r>
            <a:r>
              <a:rPr lang="en-ZA" sz="1800" dirty="0"/>
              <a:t>Act  No.13 of </a:t>
            </a:r>
            <a:r>
              <a:rPr lang="en-ZA" sz="1800" dirty="0"/>
              <a:t>1990, and amendments</a:t>
            </a:r>
          </a:p>
          <a:p>
            <a:pPr fontAlgn="base">
              <a:lnSpc>
                <a:spcPct val="150000"/>
              </a:lnSpc>
              <a:spcAft>
                <a:spcPct val="0"/>
              </a:spcAft>
              <a:buClr>
                <a:srgbClr val="003366"/>
              </a:buClr>
              <a:buSzPct val="75000"/>
              <a:buFont typeface="Wingdings" pitchFamily="2" charset="2"/>
              <a:buChar char="l"/>
            </a:pPr>
            <a:r>
              <a:rPr lang="en-ZA" sz="1800" dirty="0"/>
              <a:t>White Paper on Energy Policy, </a:t>
            </a:r>
            <a:r>
              <a:rPr lang="en-ZA" sz="1800" dirty="0"/>
              <a:t>1998 – Under review</a:t>
            </a:r>
            <a:endParaRPr lang="en-ZA" sz="1800" dirty="0"/>
          </a:p>
          <a:p>
            <a:pPr fontAlgn="base">
              <a:lnSpc>
                <a:spcPct val="150000"/>
              </a:lnSpc>
              <a:spcAft>
                <a:spcPct val="0"/>
              </a:spcAft>
              <a:buClr>
                <a:srgbClr val="003366"/>
              </a:buClr>
              <a:buSzPct val="75000"/>
              <a:buFont typeface="Wingdings" pitchFamily="2" charset="2"/>
              <a:buChar char="l"/>
            </a:pPr>
            <a:r>
              <a:rPr lang="en-GB" sz="1800" dirty="0"/>
              <a:t>Electricity Act 4, </a:t>
            </a:r>
            <a:r>
              <a:rPr lang="en-GB" sz="1800" dirty="0"/>
              <a:t>2007 – Under review</a:t>
            </a:r>
            <a:endParaRPr lang="en-GB" sz="1800" dirty="0"/>
          </a:p>
          <a:p>
            <a:pPr fontAlgn="base">
              <a:lnSpc>
                <a:spcPct val="150000"/>
              </a:lnSpc>
              <a:spcAft>
                <a:spcPct val="0"/>
              </a:spcAft>
              <a:buClr>
                <a:srgbClr val="003366"/>
              </a:buClr>
              <a:buSzPct val="75000"/>
              <a:buFont typeface="Wingdings" pitchFamily="2" charset="2"/>
              <a:buChar char="l"/>
            </a:pPr>
            <a:r>
              <a:rPr lang="en-US" sz="1800" dirty="0"/>
              <a:t>Rural </a:t>
            </a:r>
            <a:r>
              <a:rPr lang="en-US" sz="1800" dirty="0"/>
              <a:t>Electrification Master </a:t>
            </a:r>
            <a:r>
              <a:rPr lang="en-US" sz="1800" dirty="0"/>
              <a:t>Plan, 2000, 2005 and 2010</a:t>
            </a:r>
          </a:p>
          <a:p>
            <a:pPr fontAlgn="base">
              <a:lnSpc>
                <a:spcPct val="150000"/>
              </a:lnSpc>
              <a:spcAft>
                <a:spcPct val="0"/>
              </a:spcAft>
              <a:buClr>
                <a:srgbClr val="003366"/>
              </a:buClr>
              <a:buSzPct val="75000"/>
              <a:buFont typeface="Wingdings" pitchFamily="2" charset="2"/>
              <a:buChar char="l"/>
            </a:pPr>
            <a:r>
              <a:rPr lang="en-US" sz="1800" dirty="0"/>
              <a:t>Off-grid Energisation Master Plan, 2007</a:t>
            </a:r>
          </a:p>
          <a:p>
            <a:pPr fontAlgn="base">
              <a:lnSpc>
                <a:spcPct val="150000"/>
              </a:lnSpc>
              <a:spcAft>
                <a:spcPct val="0"/>
              </a:spcAft>
              <a:buClr>
                <a:srgbClr val="003366"/>
              </a:buClr>
              <a:buSzPct val="75000"/>
              <a:buFont typeface="Wingdings" pitchFamily="2" charset="2"/>
              <a:buChar char="l"/>
            </a:pPr>
            <a:r>
              <a:rPr lang="en-US" sz="1800" dirty="0"/>
              <a:t>National Integrated Resource Plan (NIRP</a:t>
            </a:r>
            <a:r>
              <a:rPr lang="en-US" sz="1800" dirty="0"/>
              <a:t>) 2013, - Under review</a:t>
            </a:r>
            <a:endParaRPr lang="en-US" sz="1800" dirty="0"/>
          </a:p>
          <a:p>
            <a:pPr fontAlgn="base">
              <a:lnSpc>
                <a:spcPct val="150000"/>
              </a:lnSpc>
              <a:spcAft>
                <a:spcPct val="0"/>
              </a:spcAft>
              <a:buClr>
                <a:srgbClr val="003366"/>
              </a:buClr>
              <a:buSzPct val="75000"/>
              <a:buFont typeface="Wingdings" pitchFamily="2" charset="2"/>
              <a:buChar char="l"/>
            </a:pPr>
            <a:r>
              <a:rPr lang="en-US" sz="1800" dirty="0"/>
              <a:t>IPP </a:t>
            </a:r>
            <a:r>
              <a:rPr lang="en-US" sz="1800" dirty="0"/>
              <a:t>framework, 2005 – Under review</a:t>
            </a:r>
            <a:endParaRPr lang="en-ZA" sz="1800" dirty="0"/>
          </a:p>
        </p:txBody>
      </p:sp>
    </p:spTree>
    <p:extLst>
      <p:ext uri="{BB962C8B-B14F-4D97-AF65-F5344CB8AC3E}">
        <p14:creationId xmlns:p14="http://schemas.microsoft.com/office/powerpoint/2010/main" val="6202240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142" y="555295"/>
            <a:ext cx="7138657" cy="1143000"/>
          </a:xfrm>
        </p:spPr>
        <p:txBody>
          <a:bodyPr/>
          <a:lstStyle/>
          <a:p>
            <a:r>
              <a:rPr lang="en-ZA" sz="3200" dirty="0" smtClean="0"/>
              <a:t/>
            </a:r>
            <a:br>
              <a:rPr lang="en-ZA" sz="3200" dirty="0" smtClean="0"/>
            </a:br>
            <a:r>
              <a:rPr lang="en-ZA" sz="3200" dirty="0" smtClean="0"/>
              <a:t>Harambee Goal and Outcomes #11 HPP11</a:t>
            </a:r>
            <a:endParaRPr lang="en-ZA" sz="2800" dirty="0"/>
          </a:p>
        </p:txBody>
      </p:sp>
      <p:sp>
        <p:nvSpPr>
          <p:cNvPr id="3" name="Content Placeholder 2"/>
          <p:cNvSpPr>
            <a:spLocks noGrp="1"/>
          </p:cNvSpPr>
          <p:nvPr>
            <p:ph idx="1"/>
          </p:nvPr>
        </p:nvSpPr>
        <p:spPr>
          <a:xfrm>
            <a:off x="382509" y="2580238"/>
            <a:ext cx="7838038" cy="3947310"/>
          </a:xfrm>
        </p:spPr>
        <p:txBody>
          <a:bodyPr/>
          <a:lstStyle/>
          <a:p>
            <a:pPr algn="just">
              <a:buFontTx/>
              <a:buChar char="-"/>
            </a:pPr>
            <a:r>
              <a:rPr lang="en-ZA" sz="2400" b="1" dirty="0" smtClean="0"/>
              <a:t>The desired outcome/s with regard to electricity supply during the Harambee period will be</a:t>
            </a:r>
            <a:endParaRPr lang="en-ZA" sz="2400" b="1" dirty="0"/>
          </a:p>
          <a:p>
            <a:pPr lvl="1" algn="just"/>
            <a:r>
              <a:rPr lang="en-ZA" sz="2000" dirty="0" smtClean="0"/>
              <a:t>There will be zero national load shedding during the Harambee period</a:t>
            </a:r>
          </a:p>
          <a:p>
            <a:pPr lvl="1" algn="just"/>
            <a:r>
              <a:rPr lang="en-ZA" sz="2000" dirty="0" smtClean="0"/>
              <a:t>Increase local electricity generation capacity from 400MW to 600MW by 2020</a:t>
            </a:r>
          </a:p>
          <a:p>
            <a:pPr lvl="1" algn="just"/>
            <a:r>
              <a:rPr lang="en-ZA" sz="2000" dirty="0" smtClean="0"/>
              <a:t>Provisions of electricity to all schools and health facilities by 2020</a:t>
            </a:r>
          </a:p>
          <a:p>
            <a:pPr lvl="1" algn="just"/>
            <a:r>
              <a:rPr lang="en-ZA" sz="2000" dirty="0" smtClean="0"/>
              <a:t>Increase in the rural electrification rate from 12 percent to 50 percent by 2020</a:t>
            </a:r>
          </a:p>
        </p:txBody>
      </p:sp>
    </p:spTree>
    <p:extLst>
      <p:ext uri="{BB962C8B-B14F-4D97-AF65-F5344CB8AC3E}">
        <p14:creationId xmlns:p14="http://schemas.microsoft.com/office/powerpoint/2010/main" val="39532024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569" y="500974"/>
            <a:ext cx="7147711" cy="1143000"/>
          </a:xfrm>
        </p:spPr>
        <p:txBody>
          <a:bodyPr/>
          <a:lstStyle/>
          <a:p>
            <a:pPr algn="l"/>
            <a:r>
              <a:rPr lang="en-ZA" sz="3200" dirty="0" smtClean="0"/>
              <a:t>Overview  </a:t>
            </a:r>
            <a:br>
              <a:rPr lang="en-ZA" sz="3200" dirty="0" smtClean="0"/>
            </a:br>
            <a:r>
              <a:rPr lang="en-ZA" sz="3200" dirty="0" smtClean="0"/>
              <a:t>Primary Energy </a:t>
            </a:r>
            <a:r>
              <a:rPr lang="en-ZA" sz="3200" dirty="0" smtClean="0"/>
              <a:t>Use</a:t>
            </a:r>
            <a:endParaRPr lang="en-ZA" sz="4000" dirty="0"/>
          </a:p>
        </p:txBody>
      </p:sp>
      <p:sp>
        <p:nvSpPr>
          <p:cNvPr id="3" name="Content Placeholder 2"/>
          <p:cNvSpPr>
            <a:spLocks noGrp="1"/>
          </p:cNvSpPr>
          <p:nvPr>
            <p:ph idx="1"/>
          </p:nvPr>
        </p:nvSpPr>
        <p:spPr>
          <a:xfrm>
            <a:off x="330452" y="2118512"/>
            <a:ext cx="8206966" cy="4336610"/>
          </a:xfrm>
        </p:spPr>
        <p:txBody>
          <a:bodyPr/>
          <a:lstStyle/>
          <a:p>
            <a:pPr algn="just"/>
            <a:r>
              <a:rPr lang="en-ZA" sz="1600" dirty="0" smtClean="0"/>
              <a:t>Namibia </a:t>
            </a:r>
            <a:r>
              <a:rPr lang="en-ZA" sz="1600" dirty="0"/>
              <a:t>enjoys one of the highest solar irradiance levels in the world, </a:t>
            </a:r>
            <a:r>
              <a:rPr lang="en-ZA" sz="1600" dirty="0" smtClean="0"/>
              <a:t>thus we are the destination </a:t>
            </a:r>
            <a:r>
              <a:rPr lang="en-ZA" sz="1600" dirty="0"/>
              <a:t>of choice for renewable energy projects, particularly solar photovoltaic, concentrated solar power (CSP) and solar </a:t>
            </a:r>
            <a:r>
              <a:rPr lang="en-ZA" sz="1600" dirty="0" smtClean="0"/>
              <a:t>thermal.</a:t>
            </a:r>
          </a:p>
          <a:p>
            <a:pPr algn="just"/>
            <a:r>
              <a:rPr lang="en-ZA" sz="1600" dirty="0" smtClean="0"/>
              <a:t>Other significant </a:t>
            </a:r>
            <a:r>
              <a:rPr lang="en-ZA" sz="1600" dirty="0"/>
              <a:t>primary energy resources </a:t>
            </a:r>
            <a:r>
              <a:rPr lang="en-ZA" sz="1600" dirty="0" smtClean="0"/>
              <a:t>include, good </a:t>
            </a:r>
            <a:r>
              <a:rPr lang="en-ZA" sz="1600" dirty="0"/>
              <a:t>wind regimes prevalent at the coastal </a:t>
            </a:r>
            <a:r>
              <a:rPr lang="en-ZA" sz="1600" dirty="0" smtClean="0"/>
              <a:t>areas, Natural Gas, Geothermal</a:t>
            </a:r>
            <a:r>
              <a:rPr lang="en-ZA" sz="1600" dirty="0"/>
              <a:t>, </a:t>
            </a:r>
            <a:r>
              <a:rPr lang="en-ZA" sz="1600" dirty="0" smtClean="0"/>
              <a:t>Wave, </a:t>
            </a:r>
            <a:r>
              <a:rPr lang="en-ZA" sz="1600" dirty="0"/>
              <a:t>Tidal and </a:t>
            </a:r>
            <a:r>
              <a:rPr lang="en-ZA" sz="1600" dirty="0" smtClean="0"/>
              <a:t>Uranium.</a:t>
            </a:r>
            <a:endParaRPr lang="en-ZA" sz="1600" dirty="0" smtClean="0"/>
          </a:p>
          <a:p>
            <a:pPr algn="just"/>
            <a:r>
              <a:rPr lang="en-ZA" sz="1600" dirty="0" smtClean="0"/>
              <a:t>However </a:t>
            </a:r>
            <a:r>
              <a:rPr lang="en-ZA" sz="1600" dirty="0"/>
              <a:t>t</a:t>
            </a:r>
            <a:r>
              <a:rPr lang="en-ZA" sz="1600" dirty="0" smtClean="0"/>
              <a:t>he </a:t>
            </a:r>
            <a:r>
              <a:rPr lang="en-ZA" sz="1600" dirty="0" smtClean="0"/>
              <a:t>country is fully dependent on the import of fossil </a:t>
            </a:r>
            <a:r>
              <a:rPr lang="en-ZA" sz="1600" dirty="0" smtClean="0"/>
              <a:t>fuels.</a:t>
            </a:r>
          </a:p>
          <a:p>
            <a:pPr algn="just"/>
            <a:r>
              <a:rPr lang="en-ZA" sz="1600" dirty="0" smtClean="0"/>
              <a:t>Up </a:t>
            </a:r>
            <a:r>
              <a:rPr lang="en-ZA" sz="1600" dirty="0" smtClean="0"/>
              <a:t>to 60% of electricity is </a:t>
            </a:r>
            <a:r>
              <a:rPr lang="en-ZA" sz="1600" dirty="0" smtClean="0"/>
              <a:t>imported from neighbouring countries.</a:t>
            </a:r>
            <a:endParaRPr lang="en-ZA" sz="1600" dirty="0" smtClean="0"/>
          </a:p>
          <a:p>
            <a:pPr algn="just"/>
            <a:r>
              <a:rPr lang="en-ZA" sz="1600" dirty="0" smtClean="0"/>
              <a:t>Breakdown of primary energy by type:    </a:t>
            </a:r>
            <a:endParaRPr lang="en-ZA" sz="1600" dirty="0" smtClean="0"/>
          </a:p>
          <a:p>
            <a:pPr lvl="1" algn="just"/>
            <a:r>
              <a:rPr lang="en-ZA" sz="1200" dirty="0" smtClean="0"/>
              <a:t>Fossil fuels, (Petroleum and Diesel) - </a:t>
            </a:r>
            <a:r>
              <a:rPr lang="en-ZA" sz="1200" dirty="0" smtClean="0"/>
              <a:t>58%</a:t>
            </a:r>
            <a:endParaRPr lang="en-ZA" sz="1200" dirty="0" smtClean="0"/>
          </a:p>
          <a:p>
            <a:pPr lvl="1" algn="just"/>
            <a:r>
              <a:rPr lang="en-ZA" sz="1200" dirty="0" smtClean="0"/>
              <a:t>Electricity, (Hydro, Solar PV, Diesel, Coal and Imports) </a:t>
            </a:r>
            <a:r>
              <a:rPr lang="en-ZA" sz="1200" dirty="0" smtClean="0"/>
              <a:t>- </a:t>
            </a:r>
            <a:r>
              <a:rPr lang="en-ZA" sz="1200" dirty="0" smtClean="0"/>
              <a:t>20%</a:t>
            </a:r>
            <a:endParaRPr lang="en-ZA" sz="1200" dirty="0" smtClean="0"/>
          </a:p>
          <a:p>
            <a:pPr lvl="1" algn="just"/>
            <a:r>
              <a:rPr lang="en-ZA" sz="1200" dirty="0" smtClean="0"/>
              <a:t>Biomass, (Wood and Charcoal)  - 20% </a:t>
            </a:r>
          </a:p>
          <a:p>
            <a:pPr lvl="1" algn="just"/>
            <a:r>
              <a:rPr lang="en-ZA" sz="1200" dirty="0" smtClean="0"/>
              <a:t>Coal, 2%  </a:t>
            </a:r>
            <a:r>
              <a:rPr lang="en-ZA" sz="1600" dirty="0" smtClean="0"/>
              <a:t> </a:t>
            </a:r>
            <a:endParaRPr lang="en-ZA" sz="1200" dirty="0" smtClean="0"/>
          </a:p>
          <a:p>
            <a:pPr marL="400050" algn="just"/>
            <a:r>
              <a:rPr lang="en-ZA" sz="1600" dirty="0" smtClean="0"/>
              <a:t>Perpetual reliance on energy imports is not a sustainable option for Namibia</a:t>
            </a:r>
          </a:p>
          <a:p>
            <a:pPr marL="400050" algn="just"/>
            <a:r>
              <a:rPr lang="en-ZA" sz="1600" dirty="0" smtClean="0"/>
              <a:t>Any shortage of any supply will have serious negative impact on the national development aspirations.</a:t>
            </a:r>
          </a:p>
          <a:p>
            <a:pPr marL="400050" algn="just"/>
            <a:r>
              <a:rPr lang="en-ZA" sz="1600" dirty="0" smtClean="0"/>
              <a:t>Namibia needs </a:t>
            </a:r>
            <a:r>
              <a:rPr lang="en-ZA" sz="1600" dirty="0"/>
              <a:t>considerable </a:t>
            </a:r>
            <a:r>
              <a:rPr lang="en-ZA" sz="1600" dirty="0" smtClean="0"/>
              <a:t>investments in the indigenous sources to </a:t>
            </a:r>
            <a:r>
              <a:rPr lang="en-ZA" sz="1600" dirty="0"/>
              <a:t>reduce </a:t>
            </a:r>
            <a:r>
              <a:rPr lang="en-ZA" sz="1600" dirty="0" smtClean="0"/>
              <a:t>exposure .</a:t>
            </a:r>
          </a:p>
        </p:txBody>
      </p:sp>
    </p:spTree>
    <p:extLst>
      <p:ext uri="{BB962C8B-B14F-4D97-AF65-F5344CB8AC3E}">
        <p14:creationId xmlns:p14="http://schemas.microsoft.com/office/powerpoint/2010/main" val="61947999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13396" y="2112417"/>
            <a:ext cx="5835958" cy="4355279"/>
          </a:xfrm>
          <a:prstGeom prst="rect">
            <a:avLst/>
          </a:prstGeom>
        </p:spPr>
      </p:pic>
      <p:sp>
        <p:nvSpPr>
          <p:cNvPr id="2" name="Title 2"/>
          <p:cNvSpPr txBox="1">
            <a:spLocks/>
          </p:cNvSpPr>
          <p:nvPr/>
        </p:nvSpPr>
        <p:spPr>
          <a:xfrm>
            <a:off x="1692998" y="438443"/>
            <a:ext cx="6092982" cy="122739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smtClean="0"/>
          </a:p>
          <a:p>
            <a:pPr algn="l"/>
            <a:r>
              <a:rPr lang="en-US" sz="3200" dirty="0" smtClean="0"/>
              <a:t>Snapshot </a:t>
            </a:r>
            <a:r>
              <a:rPr lang="en-US" sz="3200" dirty="0"/>
              <a:t>of the Energy Sector</a:t>
            </a:r>
          </a:p>
        </p:txBody>
      </p:sp>
      <p:sp>
        <p:nvSpPr>
          <p:cNvPr id="3" name="Left Brace 2"/>
          <p:cNvSpPr/>
          <p:nvPr/>
        </p:nvSpPr>
        <p:spPr>
          <a:xfrm>
            <a:off x="1275066" y="3450678"/>
            <a:ext cx="762000" cy="2794000"/>
          </a:xfrm>
          <a:prstGeom prst="leftBrace">
            <a:avLst>
              <a:gd name="adj1" fmla="val 8333"/>
              <a:gd name="adj2" fmla="val 51060"/>
            </a:avLst>
          </a:prstGeom>
          <a:noFill/>
          <a:ln w="508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FF0000"/>
              </a:solidFill>
            </a:endParaRPr>
          </a:p>
        </p:txBody>
      </p:sp>
      <p:sp>
        <p:nvSpPr>
          <p:cNvPr id="6" name="TextBox 5"/>
          <p:cNvSpPr txBox="1"/>
          <p:nvPr/>
        </p:nvSpPr>
        <p:spPr>
          <a:xfrm>
            <a:off x="54653" y="4542220"/>
            <a:ext cx="1544320" cy="954107"/>
          </a:xfrm>
          <a:prstGeom prst="rect">
            <a:avLst/>
          </a:prstGeom>
          <a:noFill/>
        </p:spPr>
        <p:txBody>
          <a:bodyPr wrap="square" rtlCol="0">
            <a:spAutoFit/>
          </a:bodyPr>
          <a:lstStyle/>
          <a:p>
            <a:pPr algn="ctr"/>
            <a:r>
              <a:rPr lang="en-GB" sz="2800" b="1" dirty="0">
                <a:solidFill>
                  <a:srgbClr val="FF0000"/>
                </a:solidFill>
              </a:rPr>
              <a:t>ESI </a:t>
            </a:r>
            <a:br>
              <a:rPr lang="en-GB" sz="2800" b="1" dirty="0">
                <a:solidFill>
                  <a:srgbClr val="FF0000"/>
                </a:solidFill>
              </a:rPr>
            </a:br>
            <a:r>
              <a:rPr lang="en-GB" sz="2800" b="1" dirty="0">
                <a:solidFill>
                  <a:srgbClr val="FF0000"/>
                </a:solidFill>
              </a:rPr>
              <a:t>Focus</a:t>
            </a:r>
          </a:p>
        </p:txBody>
      </p:sp>
    </p:spTree>
    <p:extLst>
      <p:ext uri="{BB962C8B-B14F-4D97-AF65-F5344CB8AC3E}">
        <p14:creationId xmlns:p14="http://schemas.microsoft.com/office/powerpoint/2010/main" val="358416569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6618"/>
            <a:ext cx="8229600" cy="4218915"/>
          </a:xfrm>
        </p:spPr>
        <p:txBody>
          <a:bodyPr/>
          <a:lstStyle/>
          <a:p>
            <a:pPr marL="57150" indent="0">
              <a:buNone/>
            </a:pPr>
            <a:endParaRPr lang="en-ZA" sz="2400" dirty="0" smtClean="0"/>
          </a:p>
          <a:p>
            <a:pPr marL="57150" indent="0">
              <a:buNone/>
            </a:pPr>
            <a:endParaRPr lang="en-ZA" sz="2400" dirty="0"/>
          </a:p>
          <a:p>
            <a:pPr marL="57150" indent="0">
              <a:buNone/>
            </a:pPr>
            <a:endParaRPr lang="en-ZA" sz="2400" dirty="0" smtClean="0"/>
          </a:p>
          <a:p>
            <a:pPr marL="57150" indent="0">
              <a:buNone/>
            </a:pPr>
            <a:endParaRPr lang="en-ZA" sz="2400" dirty="0"/>
          </a:p>
          <a:p>
            <a:pPr marL="57150" indent="0">
              <a:buNone/>
            </a:pPr>
            <a:endParaRPr lang="en-ZA" sz="2400" dirty="0" smtClean="0"/>
          </a:p>
          <a:p>
            <a:pPr marL="57150" indent="0">
              <a:buNone/>
            </a:pPr>
            <a:endParaRPr lang="en-ZA" sz="2400" dirty="0" smtClean="0"/>
          </a:p>
          <a:p>
            <a:pPr marL="57150" indent="0">
              <a:buNone/>
            </a:pPr>
            <a:endParaRPr lang="en-ZA" sz="2400" dirty="0" smtClean="0"/>
          </a:p>
          <a:p>
            <a:pPr marL="57150" indent="0">
              <a:buNone/>
            </a:pPr>
            <a:endParaRPr lang="en-ZA" sz="2400" dirty="0" smtClean="0"/>
          </a:p>
          <a:p>
            <a:pPr marL="57150" indent="0">
              <a:buNone/>
            </a:pPr>
            <a:r>
              <a:rPr lang="en-ZA" sz="2800" b="1" dirty="0" smtClean="0"/>
              <a:t>Electricity Supply Industry </a:t>
            </a:r>
            <a:endParaRPr lang="en-ZA" sz="2800" b="1" dirty="0"/>
          </a:p>
        </p:txBody>
      </p:sp>
    </p:spTree>
    <p:extLst>
      <p:ext uri="{BB962C8B-B14F-4D97-AF65-F5344CB8AC3E}">
        <p14:creationId xmlns:p14="http://schemas.microsoft.com/office/powerpoint/2010/main" val="204677279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2051" y="1135440"/>
            <a:ext cx="6498616" cy="543209"/>
          </a:xfrm>
          <a:solidFill>
            <a:schemeClr val="bg1"/>
          </a:solidFill>
        </p:spPr>
        <p:txBody>
          <a:bodyPr/>
          <a:lstStyle/>
          <a:p>
            <a:r>
              <a:rPr lang="en-GB" sz="1400" b="1" i="1" dirty="0" smtClean="0"/>
              <a:t>“</a:t>
            </a:r>
            <a:r>
              <a:rPr lang="en-ZA" sz="1400" b="1" i="1" dirty="0" smtClean="0"/>
              <a:t>Africa </a:t>
            </a:r>
            <a:r>
              <a:rPr lang="en-ZA" sz="1400" b="1" i="1" dirty="0"/>
              <a:t>is an attractive investment partner but its full opportunity is yet to be unlocked and its progress remains obstructed by the lack of </a:t>
            </a:r>
            <a:r>
              <a:rPr lang="en-ZA" sz="1400" b="1" i="1" dirty="0" smtClean="0"/>
              <a:t>electricity…”</a:t>
            </a:r>
            <a:endParaRPr lang="en-GB" sz="1400" b="1" i="1" dirty="0"/>
          </a:p>
        </p:txBody>
      </p:sp>
      <p:sp>
        <p:nvSpPr>
          <p:cNvPr id="4" name="Rectangle 3"/>
          <p:cNvSpPr/>
          <p:nvPr/>
        </p:nvSpPr>
        <p:spPr>
          <a:xfrm>
            <a:off x="425512" y="6529781"/>
            <a:ext cx="8852517" cy="307777"/>
          </a:xfrm>
          <a:prstGeom prst="rect">
            <a:avLst/>
          </a:prstGeom>
        </p:spPr>
        <p:txBody>
          <a:bodyPr wrap="square">
            <a:spAutoFit/>
          </a:bodyPr>
          <a:lstStyle/>
          <a:p>
            <a:r>
              <a:rPr lang="en-ZA" sz="1400" i="1" dirty="0">
                <a:latin typeface="+mj-lt"/>
                <a:ea typeface="+mj-ea"/>
                <a:cs typeface="+mj-cs"/>
              </a:rPr>
              <a:t>Earth at Night, NASA Satellite Photo, November 27, 2000</a:t>
            </a:r>
          </a:p>
        </p:txBody>
      </p:sp>
      <p:pic>
        <p:nvPicPr>
          <p:cNvPr id="6" name="Picture 5"/>
          <p:cNvPicPr>
            <a:picLocks noChangeAspect="1"/>
          </p:cNvPicPr>
          <p:nvPr/>
        </p:nvPicPr>
        <p:blipFill>
          <a:blip r:embed="rId3"/>
          <a:stretch>
            <a:fillRect/>
          </a:stretch>
        </p:blipFill>
        <p:spPr>
          <a:xfrm>
            <a:off x="1557194" y="2018579"/>
            <a:ext cx="6455123" cy="4383304"/>
          </a:xfrm>
          <a:prstGeom prst="rect">
            <a:avLst/>
          </a:prstGeom>
        </p:spPr>
      </p:pic>
    </p:spTree>
    <p:extLst>
      <p:ext uri="{BB962C8B-B14F-4D97-AF65-F5344CB8AC3E}">
        <p14:creationId xmlns:p14="http://schemas.microsoft.com/office/powerpoint/2010/main" val="150711627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5727</TotalTime>
  <Words>1673</Words>
  <Application>Microsoft Office PowerPoint</Application>
  <PresentationFormat>On-screen Show (4:3)</PresentationFormat>
  <Paragraphs>236</Paragraphs>
  <Slides>26</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Calibri Light</vt:lpstr>
      <vt:lpstr>Century Gothic</vt:lpstr>
      <vt:lpstr>Times New Roman</vt:lpstr>
      <vt:lpstr>Wingdings</vt:lpstr>
      <vt:lpstr>Office Theme</vt:lpstr>
      <vt:lpstr>Custom Design</vt:lpstr>
      <vt:lpstr> INVESTMENT IN NAMIBIA Energy Diversification opportunities  Obeth Mbuipaha Kandjoze Minister of Mines and Energy Republic of Namibia   09 November 2016      </vt:lpstr>
      <vt:lpstr>PowerPoint Presentation</vt:lpstr>
      <vt:lpstr>PowerPoint Presentation</vt:lpstr>
      <vt:lpstr>PowerPoint Presentation</vt:lpstr>
      <vt:lpstr> Harambee Goal and Outcomes #11 HPP11</vt:lpstr>
      <vt:lpstr>Overview   Primary Energy Use</vt:lpstr>
      <vt:lpstr>PowerPoint Presentation</vt:lpstr>
      <vt:lpstr>PowerPoint Presentation</vt:lpstr>
      <vt:lpstr>“Africa is an attractive investment partner but its full opportunity is yet to be unlocked and its progress remains obstructed by the lack of electricity…”</vt:lpstr>
      <vt:lpstr>   Structure of the Electricity Supply Industry </vt:lpstr>
      <vt:lpstr>PowerPoint Presentation</vt:lpstr>
      <vt:lpstr> Market Model</vt:lpstr>
      <vt:lpstr> Policies under Review and Development</vt:lpstr>
      <vt:lpstr> Policies under Review and Development</vt:lpstr>
      <vt:lpstr> Legislations under Review and Development</vt:lpstr>
      <vt:lpstr>PowerPoint Presentation</vt:lpstr>
      <vt:lpstr>Opportunities in the sector Our Offer….</vt:lpstr>
      <vt:lpstr> Electricity Tariffs </vt:lpstr>
      <vt:lpstr> Projects Pipeline and opportunities</vt:lpstr>
      <vt:lpstr> Projects Pipeline and opportunities</vt:lpstr>
      <vt:lpstr> Projects Pipeline and opportunities</vt:lpstr>
      <vt:lpstr> Projects Pipeline and opportunities</vt:lpstr>
      <vt:lpstr>PowerPoint Presentation</vt:lpstr>
      <vt:lpstr>   Final Thoughts</vt:lpstr>
      <vt:lpstr>   Conclusion</vt:lpstr>
      <vt:lpstr>PowerPoint Presentation</vt:lpstr>
    </vt:vector>
  </TitlesOfParts>
  <Company>VO Consulting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 Stakeholders Forum - 4 Aug 2016</dc:title>
  <dc:creator>Bertholdt.ua.Mbuere@nampower.com.na</dc:creator>
  <cp:lastModifiedBy>Pinehas Mutota</cp:lastModifiedBy>
  <cp:revision>204</cp:revision>
  <cp:lastPrinted>2016-11-07T20:04:26Z</cp:lastPrinted>
  <dcterms:created xsi:type="dcterms:W3CDTF">2016-02-22T08:18:20Z</dcterms:created>
  <dcterms:modified xsi:type="dcterms:W3CDTF">2016-11-08T09:42:36Z</dcterms:modified>
</cp:coreProperties>
</file>